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24" r:id="rId3"/>
    <p:sldId id="340" r:id="rId4"/>
    <p:sldId id="341" r:id="rId5"/>
    <p:sldId id="342" r:id="rId6"/>
    <p:sldId id="331" r:id="rId7"/>
    <p:sldId id="335" r:id="rId8"/>
    <p:sldId id="336" r:id="rId9"/>
    <p:sldId id="344" r:id="rId10"/>
    <p:sldId id="343" r:id="rId11"/>
    <p:sldId id="345" r:id="rId12"/>
    <p:sldId id="346" r:id="rId13"/>
    <p:sldId id="347" r:id="rId14"/>
    <p:sldId id="358" r:id="rId15"/>
    <p:sldId id="348" r:id="rId16"/>
    <p:sldId id="349" r:id="rId17"/>
    <p:sldId id="351" r:id="rId18"/>
    <p:sldId id="352" r:id="rId19"/>
    <p:sldId id="353" r:id="rId20"/>
    <p:sldId id="355" r:id="rId21"/>
    <p:sldId id="356" r:id="rId22"/>
    <p:sldId id="357" r:id="rId23"/>
    <p:sldId id="280" r:id="rId24"/>
    <p:sldId id="359" r:id="rId25"/>
    <p:sldId id="282" r:id="rId26"/>
    <p:sldId id="378" r:id="rId27"/>
    <p:sldId id="360" r:id="rId28"/>
    <p:sldId id="361" r:id="rId29"/>
    <p:sldId id="363" r:id="rId30"/>
    <p:sldId id="362" r:id="rId31"/>
    <p:sldId id="288" r:id="rId32"/>
    <p:sldId id="365" r:id="rId33"/>
    <p:sldId id="364" r:id="rId34"/>
    <p:sldId id="292" r:id="rId35"/>
    <p:sldId id="293" r:id="rId36"/>
    <p:sldId id="366" r:id="rId37"/>
    <p:sldId id="367" r:id="rId38"/>
    <p:sldId id="369" r:id="rId39"/>
    <p:sldId id="370" r:id="rId40"/>
    <p:sldId id="371" r:id="rId41"/>
    <p:sldId id="372" r:id="rId42"/>
    <p:sldId id="373" r:id="rId43"/>
    <p:sldId id="301" r:id="rId44"/>
    <p:sldId id="374" r:id="rId45"/>
    <p:sldId id="303" r:id="rId46"/>
    <p:sldId id="375" r:id="rId47"/>
    <p:sldId id="376" r:id="rId48"/>
    <p:sldId id="377" r:id="rId49"/>
    <p:sldId id="380" r:id="rId50"/>
    <p:sldId id="379" r:id="rId51"/>
    <p:sldId id="381" r:id="rId52"/>
    <p:sldId id="382" r:id="rId53"/>
    <p:sldId id="322" r:id="rId54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860DFF"/>
    <a:srgbClr val="9933FF"/>
    <a:srgbClr val="9900FF"/>
    <a:srgbClr val="9900CC"/>
    <a:srgbClr val="9225FF"/>
    <a:srgbClr val="FF9999"/>
    <a:srgbClr val="FF9966"/>
    <a:srgbClr val="FF99CC"/>
    <a:srgbClr val="66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412" autoAdjust="0"/>
    <p:restoredTop sz="94718" autoAdjust="0"/>
  </p:normalViewPr>
  <p:slideViewPr>
    <p:cSldViewPr>
      <p:cViewPr>
        <p:scale>
          <a:sx n="70" d="100"/>
          <a:sy n="70" d="100"/>
        </p:scale>
        <p:origin x="-143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ED74F-83E7-4DC1-81CD-1DCADD941501}" type="datetimeFigureOut">
              <a:rPr lang="en-US" smtClean="0"/>
              <a:pPr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3FAA6F-BD2A-4428-88A8-8BAFFF9EFB8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669FDA-695B-4FE7-9DD0-0CA1BE14D0B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6A0DBA-0A55-4C8E-BBEC-31ADE29387F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8752E1-5BC1-4C8F-96FF-89167391459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EE8137-A040-4A8C-B837-017AE44C137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C30605-1606-42D7-94C1-5457AD3D71A7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815AE-94ED-43D3-A40A-6A3A77DA629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D72DA-0F66-4280-AFB2-C940358311C5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6BFF70-0B94-49C2-A9A2-D23A823B5B23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95AFE5-1377-45E2-ACBE-3B011504C449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69035-C3F5-4DA0-89A4-4C257A9F83B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9C6A32-2E62-4A8A-A1B2-00FF4E37132F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cambiar el estilo de título	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3DB3F38C-69A5-4645-ABE1-620362DB2080}" type="slidenum">
              <a:rPr lang="es-ES"/>
              <a:pPr>
                <a:defRPr/>
              </a:pPr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gif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4282" y="1785926"/>
            <a:ext cx="8715436" cy="1470025"/>
          </a:xfrm>
        </p:spPr>
        <p:txBody>
          <a:bodyPr/>
          <a:lstStyle/>
          <a:p>
            <a:pPr>
              <a:defRPr/>
            </a:pPr>
            <a:r>
              <a:rPr lang="en-US" sz="32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badi MT Condensed Extra Bold" pitchFamily="34" charset="0"/>
              </a:rPr>
              <a:t>Chapter</a:t>
            </a:r>
            <a:r>
              <a:rPr lang="en-US" sz="3200" b="1" i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badi MT Condensed Extra Bold" pitchFamily="34" charset="0"/>
              </a:rPr>
              <a:t> </a:t>
            </a:r>
            <a:r>
              <a:rPr lang="en-US" sz="32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badi MT Condensed Extra Bold" pitchFamily="34" charset="0"/>
              </a:rPr>
              <a:t>10</a:t>
            </a:r>
            <a:r>
              <a:rPr lang="en-US" sz="3200" b="1" i="1" dirty="0" smtClean="0">
                <a:ln>
                  <a:solidFill>
                    <a:srgbClr val="666666"/>
                  </a:solidFill>
                </a:ln>
                <a:solidFill>
                  <a:srgbClr val="FFC000"/>
                </a:solidFill>
                <a:latin typeface="BaryonDisplaySSi" pitchFamily="2" charset="0"/>
              </a:rPr>
              <a:t/>
            </a:r>
            <a:br>
              <a:rPr lang="en-US" sz="3200" b="1" i="1" dirty="0" smtClean="0">
                <a:ln>
                  <a:solidFill>
                    <a:srgbClr val="666666"/>
                  </a:solidFill>
                </a:ln>
                <a:solidFill>
                  <a:srgbClr val="FFC000"/>
                </a:solidFill>
                <a:latin typeface="BaryonDisplaySSi" pitchFamily="2" charset="0"/>
              </a:rPr>
            </a:br>
            <a:r>
              <a:rPr lang="en-US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Chemical Bonding II:</a:t>
            </a:r>
            <a:br>
              <a:rPr lang="en-US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</a:br>
            <a:r>
              <a:rPr lang="en-US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Molecular Geometry and Hybridization of Atomic Orbitals</a:t>
            </a:r>
            <a:endParaRPr lang="en-US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28750" y="5105400"/>
            <a:ext cx="6400800" cy="1752600"/>
          </a:xfrm>
        </p:spPr>
        <p:txBody>
          <a:bodyPr/>
          <a:lstStyle/>
          <a:p>
            <a:pPr eaLnBrk="1" hangingPunct="1"/>
            <a:r>
              <a:rPr lang="en-US" sz="2400" b="1" smtClean="0"/>
              <a:t>Dr. Sultana Bedoura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x = 3, diatomic molecule,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SG" sz="2400" b="1" dirty="0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88950" y="2459038"/>
            <a:ext cx="568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AB</a:t>
            </a:r>
            <a:r>
              <a:rPr lang="en-US" sz="2000" b="1" baseline="-25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198938" y="2459038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0</a:t>
            </a:r>
          </a:p>
        </p:txBody>
      </p:sp>
      <p:grpSp>
        <p:nvGrpSpPr>
          <p:cNvPr id="2055" name="Group 24"/>
          <p:cNvGrpSpPr>
            <a:grpSpLocks/>
          </p:cNvGrpSpPr>
          <p:nvPr/>
        </p:nvGrpSpPr>
        <p:grpSpPr bwMode="auto">
          <a:xfrm>
            <a:off x="430213" y="1571625"/>
            <a:ext cx="8431212" cy="768350"/>
            <a:chOff x="136" y="1697"/>
            <a:chExt cx="5311" cy="484"/>
          </a:xfrm>
        </p:grpSpPr>
        <p:grpSp>
          <p:nvGrpSpPr>
            <p:cNvPr id="2067" name="Group 19"/>
            <p:cNvGrpSpPr>
              <a:grpSpLocks/>
            </p:cNvGrpSpPr>
            <p:nvPr/>
          </p:nvGrpSpPr>
          <p:grpSpPr bwMode="auto">
            <a:xfrm>
              <a:off x="136" y="1731"/>
              <a:ext cx="498" cy="429"/>
              <a:chOff x="136" y="1731"/>
              <a:chExt cx="498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36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2068" name="Group 20"/>
            <p:cNvGrpSpPr>
              <a:grpSpLocks/>
            </p:cNvGrpSpPr>
            <p:nvPr/>
          </p:nvGrpSpPr>
          <p:grpSpPr bwMode="auto">
            <a:xfrm>
              <a:off x="540" y="1697"/>
              <a:ext cx="1666" cy="463"/>
              <a:chOff x="637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637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2069" name="Group 21"/>
            <p:cNvGrpSpPr>
              <a:grpSpLocks/>
            </p:cNvGrpSpPr>
            <p:nvPr/>
          </p:nvGrpSpPr>
          <p:grpSpPr bwMode="auto">
            <a:xfrm>
              <a:off x="2025" y="1697"/>
              <a:ext cx="1434" cy="463"/>
              <a:chOff x="205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205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2070" name="Group 22"/>
            <p:cNvGrpSpPr>
              <a:grpSpLocks/>
            </p:cNvGrpSpPr>
            <p:nvPr/>
          </p:nvGrpSpPr>
          <p:grpSpPr bwMode="auto">
            <a:xfrm>
              <a:off x="3150" y="1739"/>
              <a:ext cx="1461" cy="442"/>
              <a:chOff x="3044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3044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318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2071" name="Group 23"/>
            <p:cNvGrpSpPr>
              <a:grpSpLocks/>
            </p:cNvGrpSpPr>
            <p:nvPr/>
          </p:nvGrpSpPr>
          <p:grpSpPr bwMode="auto">
            <a:xfrm>
              <a:off x="4678" y="1731"/>
              <a:ext cx="769" cy="446"/>
              <a:chOff x="4678" y="1731"/>
              <a:chExt cx="769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678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727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2117725" y="2500313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2</a:t>
            </a:r>
          </a:p>
        </p:txBody>
      </p:sp>
      <p:sp>
        <p:nvSpPr>
          <p:cNvPr id="74" name="Text Box 24"/>
          <p:cNvSpPr txBox="1">
            <a:spLocks noChangeArrowheads="1"/>
          </p:cNvSpPr>
          <p:nvPr/>
        </p:nvSpPr>
        <p:spPr bwMode="auto">
          <a:xfrm>
            <a:off x="5829300" y="2500313"/>
            <a:ext cx="800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linear</a:t>
            </a:r>
          </a:p>
        </p:txBody>
      </p:sp>
      <p:sp>
        <p:nvSpPr>
          <p:cNvPr id="75" name="Text Box 25"/>
          <p:cNvSpPr txBox="1">
            <a:spLocks noChangeArrowheads="1"/>
          </p:cNvSpPr>
          <p:nvPr/>
        </p:nvSpPr>
        <p:spPr bwMode="auto">
          <a:xfrm>
            <a:off x="7743825" y="2500313"/>
            <a:ext cx="800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/>
              <a:t>linear</a:t>
            </a:r>
          </a:p>
        </p:txBody>
      </p:sp>
      <p:sp>
        <p:nvSpPr>
          <p:cNvPr id="92" name="Text Box 43"/>
          <p:cNvSpPr txBox="1">
            <a:spLocks noChangeArrowheads="1"/>
          </p:cNvSpPr>
          <p:nvPr/>
        </p:nvSpPr>
        <p:spPr bwMode="auto">
          <a:xfrm>
            <a:off x="466725" y="2928938"/>
            <a:ext cx="603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AB</a:t>
            </a:r>
            <a:r>
              <a:rPr lang="en-US" b="1" baseline="-250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3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93" name="Text Box 44"/>
          <p:cNvSpPr txBox="1">
            <a:spLocks noChangeArrowheads="1"/>
          </p:cNvSpPr>
          <p:nvPr/>
        </p:nvSpPr>
        <p:spPr bwMode="auto">
          <a:xfrm>
            <a:off x="2117725" y="2928938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3</a:t>
            </a:r>
          </a:p>
        </p:txBody>
      </p:sp>
      <p:sp>
        <p:nvSpPr>
          <p:cNvPr id="94" name="Text Box 45"/>
          <p:cNvSpPr txBox="1">
            <a:spLocks noChangeArrowheads="1"/>
          </p:cNvSpPr>
          <p:nvPr/>
        </p:nvSpPr>
        <p:spPr bwMode="auto">
          <a:xfrm>
            <a:off x="4187825" y="2928938"/>
            <a:ext cx="3127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0</a:t>
            </a:r>
          </a:p>
        </p:txBody>
      </p:sp>
      <p:sp>
        <p:nvSpPr>
          <p:cNvPr id="104" name="Text Box 49"/>
          <p:cNvSpPr txBox="1">
            <a:spLocks noChangeArrowheads="1"/>
          </p:cNvSpPr>
          <p:nvPr/>
        </p:nvSpPr>
        <p:spPr bwMode="auto">
          <a:xfrm>
            <a:off x="7143750" y="2857500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trigonal planar</a:t>
            </a:r>
          </a:p>
        </p:txBody>
      </p:sp>
      <p:sp>
        <p:nvSpPr>
          <p:cNvPr id="105" name="Text Box 49"/>
          <p:cNvSpPr txBox="1">
            <a:spLocks noChangeArrowheads="1"/>
          </p:cNvSpPr>
          <p:nvPr/>
        </p:nvSpPr>
        <p:spPr bwMode="auto">
          <a:xfrm>
            <a:off x="5143500" y="2916238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trigonal planar</a:t>
            </a:r>
          </a:p>
        </p:txBody>
      </p:sp>
      <p:pic>
        <p:nvPicPr>
          <p:cNvPr id="106" name="Picture 105" descr="g.t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7675" y="4676775"/>
            <a:ext cx="2600325" cy="2181225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107" name="Picture 106" descr="l.tif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75" y="4686300"/>
            <a:ext cx="2589213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1928813" y="6215063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/>
              <a:t>Planar</a:t>
            </a:r>
          </a:p>
        </p:txBody>
      </p:sp>
      <p:pic>
        <p:nvPicPr>
          <p:cNvPr id="40" name="Picture 58" descr="cha56011_t1001f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7486680" y="3214686"/>
            <a:ext cx="1371600" cy="127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DE8"/>
              </a:clrFrom>
              <a:clrTo>
                <a:srgbClr val="FFFDE8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5500694" y="3286125"/>
            <a:ext cx="1643042" cy="12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104" grpId="0"/>
      <p:bldP spid="105" grpId="0"/>
      <p:bldP spid="20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00125"/>
            <a:ext cx="8358188" cy="5334000"/>
          </a:xfrm>
        </p:spPr>
        <p:txBody>
          <a:bodyPr>
            <a:noAutofit/>
          </a:bodyPr>
          <a:lstStyle/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Tx/>
              <a:buNone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sp>
        <p:nvSpPr>
          <p:cNvPr id="13316" name="Text Box 9"/>
          <p:cNvSpPr txBox="1">
            <a:spLocks noChangeArrowheads="1"/>
          </p:cNvSpPr>
          <p:nvPr/>
        </p:nvSpPr>
        <p:spPr bwMode="auto">
          <a:xfrm>
            <a:off x="488950" y="1958975"/>
            <a:ext cx="568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sz="2000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endParaRPr lang="en-US" sz="2000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3317" name="Text Box 11"/>
          <p:cNvSpPr txBox="1">
            <a:spLocks noChangeArrowheads="1"/>
          </p:cNvSpPr>
          <p:nvPr/>
        </p:nvSpPr>
        <p:spPr bwMode="auto">
          <a:xfrm>
            <a:off x="4198938" y="1958975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grpSp>
        <p:nvGrpSpPr>
          <p:cNvPr id="13318" name="Group 24"/>
          <p:cNvGrpSpPr>
            <a:grpSpLocks/>
          </p:cNvGrpSpPr>
          <p:nvPr/>
        </p:nvGrpSpPr>
        <p:grpSpPr bwMode="auto">
          <a:xfrm>
            <a:off x="430213" y="1071563"/>
            <a:ext cx="8380412" cy="768350"/>
            <a:chOff x="136" y="1697"/>
            <a:chExt cx="5279" cy="484"/>
          </a:xfrm>
        </p:grpSpPr>
        <p:grpSp>
          <p:nvGrpSpPr>
            <p:cNvPr id="13340" name="Group 19"/>
            <p:cNvGrpSpPr>
              <a:grpSpLocks/>
            </p:cNvGrpSpPr>
            <p:nvPr/>
          </p:nvGrpSpPr>
          <p:grpSpPr bwMode="auto">
            <a:xfrm>
              <a:off x="136" y="1731"/>
              <a:ext cx="498" cy="429"/>
              <a:chOff x="136" y="1731"/>
              <a:chExt cx="498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36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3341" name="Group 20"/>
            <p:cNvGrpSpPr>
              <a:grpSpLocks/>
            </p:cNvGrpSpPr>
            <p:nvPr/>
          </p:nvGrpSpPr>
          <p:grpSpPr bwMode="auto">
            <a:xfrm>
              <a:off x="540" y="1697"/>
              <a:ext cx="1666" cy="463"/>
              <a:chOff x="637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637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3342" name="Group 21"/>
            <p:cNvGrpSpPr>
              <a:grpSpLocks/>
            </p:cNvGrpSpPr>
            <p:nvPr/>
          </p:nvGrpSpPr>
          <p:grpSpPr bwMode="auto">
            <a:xfrm>
              <a:off x="2025" y="1697"/>
              <a:ext cx="1434" cy="463"/>
              <a:chOff x="205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205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3343" name="Group 22"/>
            <p:cNvGrpSpPr>
              <a:grpSpLocks/>
            </p:cNvGrpSpPr>
            <p:nvPr/>
          </p:nvGrpSpPr>
          <p:grpSpPr bwMode="auto">
            <a:xfrm>
              <a:off x="3195" y="1739"/>
              <a:ext cx="1461" cy="442"/>
              <a:chOff x="308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308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406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3344" name="Group 23"/>
            <p:cNvGrpSpPr>
              <a:grpSpLocks/>
            </p:cNvGrpSpPr>
            <p:nvPr/>
          </p:nvGrpSpPr>
          <p:grpSpPr bwMode="auto">
            <a:xfrm>
              <a:off x="4680" y="1731"/>
              <a:ext cx="735" cy="446"/>
              <a:chOff x="4680" y="1731"/>
              <a:chExt cx="73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68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80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13319" name="Text Box 22"/>
          <p:cNvSpPr txBox="1">
            <a:spLocks noChangeArrowheads="1"/>
          </p:cNvSpPr>
          <p:nvPr/>
        </p:nvSpPr>
        <p:spPr bwMode="auto">
          <a:xfrm>
            <a:off x="2117725" y="2000250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</a:p>
        </p:txBody>
      </p:sp>
      <p:sp>
        <p:nvSpPr>
          <p:cNvPr id="13320" name="Text Box 24"/>
          <p:cNvSpPr txBox="1">
            <a:spLocks noChangeArrowheads="1"/>
          </p:cNvSpPr>
          <p:nvPr/>
        </p:nvSpPr>
        <p:spPr bwMode="auto">
          <a:xfrm>
            <a:off x="5829300" y="2000250"/>
            <a:ext cx="690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</a:t>
            </a:r>
          </a:p>
        </p:txBody>
      </p:sp>
      <p:sp>
        <p:nvSpPr>
          <p:cNvPr id="13321" name="Text Box 25"/>
          <p:cNvSpPr txBox="1">
            <a:spLocks noChangeArrowheads="1"/>
          </p:cNvSpPr>
          <p:nvPr/>
        </p:nvSpPr>
        <p:spPr bwMode="auto">
          <a:xfrm>
            <a:off x="7743825" y="2000250"/>
            <a:ext cx="690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</a:t>
            </a:r>
          </a:p>
        </p:txBody>
      </p:sp>
      <p:sp>
        <p:nvSpPr>
          <p:cNvPr id="13322" name="Text Box 43"/>
          <p:cNvSpPr txBox="1">
            <a:spLocks noChangeArrowheads="1"/>
          </p:cNvSpPr>
          <p:nvPr/>
        </p:nvSpPr>
        <p:spPr bwMode="auto">
          <a:xfrm>
            <a:off x="500063" y="2428875"/>
            <a:ext cx="527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3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13323" name="Text Box 44"/>
          <p:cNvSpPr txBox="1">
            <a:spLocks noChangeArrowheads="1"/>
          </p:cNvSpPr>
          <p:nvPr/>
        </p:nvSpPr>
        <p:spPr bwMode="auto">
          <a:xfrm>
            <a:off x="2117725" y="242887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3</a:t>
            </a:r>
          </a:p>
        </p:txBody>
      </p:sp>
      <p:sp>
        <p:nvSpPr>
          <p:cNvPr id="13324" name="Text Box 45"/>
          <p:cNvSpPr txBox="1">
            <a:spLocks noChangeArrowheads="1"/>
          </p:cNvSpPr>
          <p:nvPr/>
        </p:nvSpPr>
        <p:spPr bwMode="auto">
          <a:xfrm>
            <a:off x="4210050" y="242887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13325" name="Text Box 49"/>
          <p:cNvSpPr txBox="1">
            <a:spLocks noChangeArrowheads="1"/>
          </p:cNvSpPr>
          <p:nvPr/>
        </p:nvSpPr>
        <p:spPr bwMode="auto">
          <a:xfrm>
            <a:off x="7143782" y="2416171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trigonal planar</a:t>
            </a:r>
          </a:p>
        </p:txBody>
      </p:sp>
      <p:sp>
        <p:nvSpPr>
          <p:cNvPr id="13326" name="Text Box 49"/>
          <p:cNvSpPr txBox="1">
            <a:spLocks noChangeArrowheads="1"/>
          </p:cNvSpPr>
          <p:nvPr/>
        </p:nvSpPr>
        <p:spPr bwMode="auto">
          <a:xfrm>
            <a:off x="5072063" y="2416175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trigonal planar</a:t>
            </a:r>
          </a:p>
        </p:txBody>
      </p:sp>
      <p:sp>
        <p:nvSpPr>
          <p:cNvPr id="13327" name="Text Box 1058"/>
          <p:cNvSpPr txBox="1">
            <a:spLocks noChangeArrowheads="1"/>
          </p:cNvSpPr>
          <p:nvPr/>
        </p:nvSpPr>
        <p:spPr bwMode="auto">
          <a:xfrm>
            <a:off x="477838" y="2859088"/>
            <a:ext cx="52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  <a:endParaRPr lang="en-US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3328" name="Text Box 1059"/>
          <p:cNvSpPr txBox="1">
            <a:spLocks noChangeArrowheads="1"/>
          </p:cNvSpPr>
          <p:nvPr/>
        </p:nvSpPr>
        <p:spPr bwMode="auto">
          <a:xfrm>
            <a:off x="2143125" y="28590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</a:p>
        </p:txBody>
      </p:sp>
      <p:sp>
        <p:nvSpPr>
          <p:cNvPr id="13329" name="Text Box 1060"/>
          <p:cNvSpPr txBox="1">
            <a:spLocks noChangeArrowheads="1"/>
          </p:cNvSpPr>
          <p:nvPr/>
        </p:nvSpPr>
        <p:spPr bwMode="auto">
          <a:xfrm>
            <a:off x="4210050" y="28590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pic>
        <p:nvPicPr>
          <p:cNvPr id="13330" name="Picture 1064" descr="cha56011_t1001c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20000"/>
          </a:blip>
          <a:srcRect/>
          <a:stretch>
            <a:fillRect/>
          </a:stretch>
        </p:blipFill>
        <p:spPr bwMode="auto">
          <a:xfrm>
            <a:off x="5357813" y="3286125"/>
            <a:ext cx="15240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31" name="Text Box 1061"/>
          <p:cNvSpPr txBox="1">
            <a:spLocks noChangeArrowheads="1"/>
          </p:cNvSpPr>
          <p:nvPr/>
        </p:nvSpPr>
        <p:spPr bwMode="auto">
          <a:xfrm>
            <a:off x="5257800" y="28575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tetrahedral</a:t>
            </a:r>
          </a:p>
        </p:txBody>
      </p:sp>
      <p:sp>
        <p:nvSpPr>
          <p:cNvPr id="13332" name="Text Box 1061"/>
          <p:cNvSpPr txBox="1">
            <a:spLocks noChangeArrowheads="1"/>
          </p:cNvSpPr>
          <p:nvPr/>
        </p:nvSpPr>
        <p:spPr bwMode="auto">
          <a:xfrm>
            <a:off x="7248525" y="2844800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tetrahedral</a:t>
            </a:r>
          </a:p>
        </p:txBody>
      </p:sp>
      <p:pic>
        <p:nvPicPr>
          <p:cNvPr id="13333" name="Picture 1065" descr="cha56011_t1001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-20000"/>
          </a:blip>
          <a:srcRect/>
          <a:stretch>
            <a:fillRect/>
          </a:stretch>
        </p:blipFill>
        <p:spPr bwMode="auto">
          <a:xfrm>
            <a:off x="7358063" y="3214688"/>
            <a:ext cx="151447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" name="Group 42"/>
          <p:cNvGrpSpPr/>
          <p:nvPr/>
        </p:nvGrpSpPr>
        <p:grpSpPr>
          <a:xfrm>
            <a:off x="1928813" y="4686300"/>
            <a:ext cx="4214812" cy="2066925"/>
            <a:chOff x="1928813" y="4686300"/>
            <a:chExt cx="4214812" cy="2066925"/>
          </a:xfrm>
        </p:grpSpPr>
        <p:pic>
          <p:nvPicPr>
            <p:cNvPr id="13334" name="Picture 50" descr="Picture1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20000" contrast="20000"/>
            </a:blip>
            <a:srcRect/>
            <a:stretch>
              <a:fillRect/>
            </a:stretch>
          </p:blipFill>
          <p:spPr bwMode="auto">
            <a:xfrm>
              <a:off x="1928813" y="4686300"/>
              <a:ext cx="4214812" cy="2066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335" name="Text Box 1058"/>
            <p:cNvSpPr txBox="1">
              <a:spLocks noChangeArrowheads="1"/>
            </p:cNvSpPr>
            <p:nvPr/>
          </p:nvSpPr>
          <p:spPr bwMode="auto">
            <a:xfrm>
              <a:off x="4714875" y="5643563"/>
              <a:ext cx="3206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solidFill>
                    <a:schemeClr val="bg1"/>
                  </a:solidFill>
                  <a:latin typeface="Arial Narrow" pitchFamily="34" charset="0"/>
                </a:rPr>
                <a:t>C</a:t>
              </a:r>
            </a:p>
          </p:txBody>
        </p:sp>
        <p:sp>
          <p:nvSpPr>
            <p:cNvPr id="13336" name="Text Box 1058"/>
            <p:cNvSpPr txBox="1">
              <a:spLocks noChangeArrowheads="1"/>
            </p:cNvSpPr>
            <p:nvPr/>
          </p:nvSpPr>
          <p:spPr bwMode="auto">
            <a:xfrm>
              <a:off x="4572000" y="6286500"/>
              <a:ext cx="3206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Arial Narrow" pitchFamily="34" charset="0"/>
                </a:rPr>
                <a:t>H</a:t>
              </a:r>
            </a:p>
          </p:txBody>
        </p:sp>
        <p:sp>
          <p:nvSpPr>
            <p:cNvPr id="13337" name="Text Box 1058"/>
            <p:cNvSpPr txBox="1">
              <a:spLocks noChangeArrowheads="1"/>
            </p:cNvSpPr>
            <p:nvPr/>
          </p:nvSpPr>
          <p:spPr bwMode="auto">
            <a:xfrm>
              <a:off x="5500688" y="6000750"/>
              <a:ext cx="3206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Arial Narrow" pitchFamily="34" charset="0"/>
                </a:rPr>
                <a:t>H</a:t>
              </a:r>
            </a:p>
          </p:txBody>
        </p:sp>
        <p:sp>
          <p:nvSpPr>
            <p:cNvPr id="13338" name="Text Box 1058"/>
            <p:cNvSpPr txBox="1">
              <a:spLocks noChangeArrowheads="1"/>
            </p:cNvSpPr>
            <p:nvPr/>
          </p:nvSpPr>
          <p:spPr bwMode="auto">
            <a:xfrm>
              <a:off x="3929063" y="6072188"/>
              <a:ext cx="3206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Arial Narrow" pitchFamily="34" charset="0"/>
                </a:rPr>
                <a:t>H</a:t>
              </a:r>
            </a:p>
          </p:txBody>
        </p:sp>
        <p:sp>
          <p:nvSpPr>
            <p:cNvPr id="13339" name="Text Box 1058"/>
            <p:cNvSpPr txBox="1">
              <a:spLocks noChangeArrowheads="1"/>
            </p:cNvSpPr>
            <p:nvPr/>
          </p:nvSpPr>
          <p:spPr bwMode="auto">
            <a:xfrm>
              <a:off x="4714875" y="4786313"/>
              <a:ext cx="320675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>
                  <a:latin typeface="Arial Narrow" pitchFamily="34" charset="0"/>
                </a:rPr>
                <a:t>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7" grpId="0"/>
      <p:bldP spid="13328" grpId="0"/>
      <p:bldP spid="13329" grpId="0"/>
      <p:bldP spid="13331" grpId="0"/>
      <p:bldP spid="133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00125"/>
            <a:ext cx="8358188" cy="5334000"/>
          </a:xfrm>
        </p:spPr>
        <p:txBody>
          <a:bodyPr>
            <a:noAutofit/>
          </a:bodyPr>
          <a:lstStyle/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Tx/>
              <a:buNone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sp>
        <p:nvSpPr>
          <p:cNvPr id="14340" name="Text Box 9"/>
          <p:cNvSpPr txBox="1">
            <a:spLocks noChangeArrowheads="1"/>
          </p:cNvSpPr>
          <p:nvPr/>
        </p:nvSpPr>
        <p:spPr bwMode="auto">
          <a:xfrm>
            <a:off x="574675" y="1958975"/>
            <a:ext cx="568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AB</a:t>
            </a:r>
            <a:r>
              <a:rPr lang="en-US" sz="2000" b="1" baseline="-25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4341" name="Text Box 11"/>
          <p:cNvSpPr txBox="1">
            <a:spLocks noChangeArrowheads="1"/>
          </p:cNvSpPr>
          <p:nvPr/>
        </p:nvSpPr>
        <p:spPr bwMode="auto">
          <a:xfrm>
            <a:off x="4198938" y="1958975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0</a:t>
            </a:r>
          </a:p>
        </p:txBody>
      </p:sp>
      <p:grpSp>
        <p:nvGrpSpPr>
          <p:cNvPr id="14342" name="Group 24"/>
          <p:cNvGrpSpPr>
            <a:grpSpLocks/>
          </p:cNvGrpSpPr>
          <p:nvPr/>
        </p:nvGrpSpPr>
        <p:grpSpPr bwMode="auto">
          <a:xfrm>
            <a:off x="430213" y="1071563"/>
            <a:ext cx="8380412" cy="768350"/>
            <a:chOff x="136" y="1697"/>
            <a:chExt cx="5279" cy="484"/>
          </a:xfrm>
        </p:grpSpPr>
        <p:grpSp>
          <p:nvGrpSpPr>
            <p:cNvPr id="14373" name="Group 19"/>
            <p:cNvGrpSpPr>
              <a:grpSpLocks/>
            </p:cNvGrpSpPr>
            <p:nvPr/>
          </p:nvGrpSpPr>
          <p:grpSpPr bwMode="auto">
            <a:xfrm>
              <a:off x="136" y="1731"/>
              <a:ext cx="498" cy="429"/>
              <a:chOff x="136" y="1731"/>
              <a:chExt cx="498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36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4374" name="Group 20"/>
            <p:cNvGrpSpPr>
              <a:grpSpLocks/>
            </p:cNvGrpSpPr>
            <p:nvPr/>
          </p:nvGrpSpPr>
          <p:grpSpPr bwMode="auto">
            <a:xfrm>
              <a:off x="540" y="1697"/>
              <a:ext cx="1666" cy="463"/>
              <a:chOff x="637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637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4375" name="Group 21"/>
            <p:cNvGrpSpPr>
              <a:grpSpLocks/>
            </p:cNvGrpSpPr>
            <p:nvPr/>
          </p:nvGrpSpPr>
          <p:grpSpPr bwMode="auto">
            <a:xfrm>
              <a:off x="2025" y="1697"/>
              <a:ext cx="1434" cy="463"/>
              <a:chOff x="205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205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4376" name="Group 22"/>
            <p:cNvGrpSpPr>
              <a:grpSpLocks/>
            </p:cNvGrpSpPr>
            <p:nvPr/>
          </p:nvGrpSpPr>
          <p:grpSpPr bwMode="auto">
            <a:xfrm>
              <a:off x="3195" y="1739"/>
              <a:ext cx="1461" cy="442"/>
              <a:chOff x="308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308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406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4377" name="Group 23"/>
            <p:cNvGrpSpPr>
              <a:grpSpLocks/>
            </p:cNvGrpSpPr>
            <p:nvPr/>
          </p:nvGrpSpPr>
          <p:grpSpPr bwMode="auto">
            <a:xfrm>
              <a:off x="4680" y="1731"/>
              <a:ext cx="735" cy="446"/>
              <a:chOff x="4680" y="1731"/>
              <a:chExt cx="73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68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80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14343" name="Text Box 22"/>
          <p:cNvSpPr txBox="1">
            <a:spLocks noChangeArrowheads="1"/>
          </p:cNvSpPr>
          <p:nvPr/>
        </p:nvSpPr>
        <p:spPr bwMode="auto">
          <a:xfrm>
            <a:off x="2138363" y="2000250"/>
            <a:ext cx="29051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2</a:t>
            </a:r>
          </a:p>
        </p:txBody>
      </p:sp>
      <p:sp>
        <p:nvSpPr>
          <p:cNvPr id="14344" name="Text Box 24"/>
          <p:cNvSpPr txBox="1">
            <a:spLocks noChangeArrowheads="1"/>
          </p:cNvSpPr>
          <p:nvPr/>
        </p:nvSpPr>
        <p:spPr bwMode="auto">
          <a:xfrm>
            <a:off x="5829300" y="2000250"/>
            <a:ext cx="690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linear</a:t>
            </a:r>
          </a:p>
        </p:txBody>
      </p:sp>
      <p:sp>
        <p:nvSpPr>
          <p:cNvPr id="14345" name="Text Box 25"/>
          <p:cNvSpPr txBox="1">
            <a:spLocks noChangeArrowheads="1"/>
          </p:cNvSpPr>
          <p:nvPr/>
        </p:nvSpPr>
        <p:spPr bwMode="auto">
          <a:xfrm>
            <a:off x="7743825" y="2000250"/>
            <a:ext cx="6905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linear</a:t>
            </a:r>
          </a:p>
        </p:txBody>
      </p:sp>
      <p:sp>
        <p:nvSpPr>
          <p:cNvPr id="14346" name="Text Box 43"/>
          <p:cNvSpPr txBox="1">
            <a:spLocks noChangeArrowheads="1"/>
          </p:cNvSpPr>
          <p:nvPr/>
        </p:nvSpPr>
        <p:spPr bwMode="auto">
          <a:xfrm>
            <a:off x="544513" y="2428875"/>
            <a:ext cx="527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US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4347" name="Text Box 44"/>
          <p:cNvSpPr txBox="1">
            <a:spLocks noChangeArrowheads="1"/>
          </p:cNvSpPr>
          <p:nvPr/>
        </p:nvSpPr>
        <p:spPr bwMode="auto">
          <a:xfrm>
            <a:off x="2143125" y="242887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</a:p>
        </p:txBody>
      </p:sp>
      <p:sp>
        <p:nvSpPr>
          <p:cNvPr id="14348" name="Text Box 45"/>
          <p:cNvSpPr txBox="1">
            <a:spLocks noChangeArrowheads="1"/>
          </p:cNvSpPr>
          <p:nvPr/>
        </p:nvSpPr>
        <p:spPr bwMode="auto">
          <a:xfrm>
            <a:off x="4210050" y="242887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sp>
        <p:nvSpPr>
          <p:cNvPr id="14349" name="Text Box 49"/>
          <p:cNvSpPr txBox="1">
            <a:spLocks noChangeArrowheads="1"/>
          </p:cNvSpPr>
          <p:nvPr/>
        </p:nvSpPr>
        <p:spPr bwMode="auto">
          <a:xfrm>
            <a:off x="7143750" y="2357438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trigonal planar</a:t>
            </a:r>
          </a:p>
        </p:txBody>
      </p:sp>
      <p:sp>
        <p:nvSpPr>
          <p:cNvPr id="14350" name="Text Box 49"/>
          <p:cNvSpPr txBox="1">
            <a:spLocks noChangeArrowheads="1"/>
          </p:cNvSpPr>
          <p:nvPr/>
        </p:nvSpPr>
        <p:spPr bwMode="auto">
          <a:xfrm>
            <a:off x="5072063" y="2416175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trigonal planar</a:t>
            </a:r>
          </a:p>
        </p:txBody>
      </p:sp>
      <p:sp>
        <p:nvSpPr>
          <p:cNvPr id="14351" name="Text Box 1058"/>
          <p:cNvSpPr txBox="1">
            <a:spLocks noChangeArrowheads="1"/>
          </p:cNvSpPr>
          <p:nvPr/>
        </p:nvSpPr>
        <p:spPr bwMode="auto">
          <a:xfrm>
            <a:off x="544513" y="2859088"/>
            <a:ext cx="52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4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14352" name="Text Box 1059"/>
          <p:cNvSpPr txBox="1">
            <a:spLocks noChangeArrowheads="1"/>
          </p:cNvSpPr>
          <p:nvPr/>
        </p:nvSpPr>
        <p:spPr bwMode="auto">
          <a:xfrm>
            <a:off x="2143125" y="28590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4</a:t>
            </a:r>
          </a:p>
        </p:txBody>
      </p:sp>
      <p:sp>
        <p:nvSpPr>
          <p:cNvPr id="14353" name="Text Box 1060"/>
          <p:cNvSpPr txBox="1">
            <a:spLocks noChangeArrowheads="1"/>
          </p:cNvSpPr>
          <p:nvPr/>
        </p:nvSpPr>
        <p:spPr bwMode="auto">
          <a:xfrm>
            <a:off x="4210050" y="28590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14354" name="Text Box 1061"/>
          <p:cNvSpPr txBox="1">
            <a:spLocks noChangeArrowheads="1"/>
          </p:cNvSpPr>
          <p:nvPr/>
        </p:nvSpPr>
        <p:spPr bwMode="auto">
          <a:xfrm>
            <a:off x="5257800" y="2798763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tetrahedral</a:t>
            </a:r>
          </a:p>
        </p:txBody>
      </p:sp>
      <p:sp>
        <p:nvSpPr>
          <p:cNvPr id="14355" name="Text Box 1061"/>
          <p:cNvSpPr txBox="1">
            <a:spLocks noChangeArrowheads="1"/>
          </p:cNvSpPr>
          <p:nvPr/>
        </p:nvSpPr>
        <p:spPr bwMode="auto">
          <a:xfrm>
            <a:off x="7248525" y="2786063"/>
            <a:ext cx="17526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tetrahedral</a:t>
            </a:r>
          </a:p>
        </p:txBody>
      </p:sp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544513" y="3324225"/>
            <a:ext cx="527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5</a:t>
            </a:r>
            <a:endParaRPr lang="en-US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48" name="Text Box 41"/>
          <p:cNvSpPr txBox="1">
            <a:spLocks noChangeArrowheads="1"/>
          </p:cNvSpPr>
          <p:nvPr/>
        </p:nvSpPr>
        <p:spPr bwMode="auto">
          <a:xfrm>
            <a:off x="2143125" y="332422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5</a:t>
            </a:r>
          </a:p>
        </p:txBody>
      </p:sp>
      <p:sp>
        <p:nvSpPr>
          <p:cNvPr id="49" name="Text Box 42"/>
          <p:cNvSpPr txBox="1">
            <a:spLocks noChangeArrowheads="1"/>
          </p:cNvSpPr>
          <p:nvPr/>
        </p:nvSpPr>
        <p:spPr bwMode="auto">
          <a:xfrm>
            <a:off x="4210050" y="3286125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grpSp>
        <p:nvGrpSpPr>
          <p:cNvPr id="12" name="Group 47"/>
          <p:cNvGrpSpPr>
            <a:grpSpLocks/>
          </p:cNvGrpSpPr>
          <p:nvPr/>
        </p:nvGrpSpPr>
        <p:grpSpPr bwMode="auto">
          <a:xfrm>
            <a:off x="5267325" y="3141663"/>
            <a:ext cx="1752600" cy="2324100"/>
            <a:chOff x="3312" y="2448"/>
            <a:chExt cx="1104" cy="1464"/>
          </a:xfrm>
        </p:grpSpPr>
        <p:sp>
          <p:nvSpPr>
            <p:cNvPr id="14371" name="Text Box 43"/>
            <p:cNvSpPr txBox="1">
              <a:spLocks noChangeArrowheads="1"/>
            </p:cNvSpPr>
            <p:nvPr/>
          </p:nvSpPr>
          <p:spPr bwMode="auto">
            <a:xfrm>
              <a:off x="3312" y="2448"/>
              <a:ext cx="110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trigonal</a:t>
              </a:r>
            </a:p>
            <a:p>
              <a:pPr algn="ctr" eaLnBrk="0" hangingPunct="0"/>
              <a:r>
                <a:rPr lang="en-US" b="1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bipyramidal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endParaRPr>
            </a:p>
          </p:txBody>
        </p:sp>
        <p:pic>
          <p:nvPicPr>
            <p:cNvPr id="14372" name="Picture 45" descr="cha56011_t1001d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20000"/>
            </a:blip>
            <a:srcRect/>
            <a:stretch>
              <a:fillRect/>
            </a:stretch>
          </p:blipFill>
          <p:spPr bwMode="auto">
            <a:xfrm>
              <a:off x="3384" y="2952"/>
              <a:ext cx="920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3" name="Group 48"/>
          <p:cNvGrpSpPr>
            <a:grpSpLocks/>
          </p:cNvGrpSpPr>
          <p:nvPr/>
        </p:nvGrpSpPr>
        <p:grpSpPr bwMode="auto">
          <a:xfrm>
            <a:off x="7248525" y="3141663"/>
            <a:ext cx="1752600" cy="2349500"/>
            <a:chOff x="4560" y="2448"/>
            <a:chExt cx="1104" cy="1480"/>
          </a:xfrm>
        </p:grpSpPr>
        <p:sp>
          <p:nvSpPr>
            <p:cNvPr id="14369" name="Text Box 44"/>
            <p:cNvSpPr txBox="1">
              <a:spLocks noChangeArrowheads="1"/>
            </p:cNvSpPr>
            <p:nvPr/>
          </p:nvSpPr>
          <p:spPr bwMode="auto">
            <a:xfrm>
              <a:off x="4560" y="2448"/>
              <a:ext cx="1104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trigonal</a:t>
              </a:r>
            </a:p>
            <a:p>
              <a:pPr algn="ctr" eaLnBrk="0" hangingPunct="0"/>
              <a:r>
                <a:rPr lang="en-US" b="1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bipyramidal</a:t>
              </a:r>
              <a:endPara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endParaRPr>
            </a:p>
          </p:txBody>
        </p:sp>
        <p:pic>
          <p:nvPicPr>
            <p:cNvPr id="14370" name="Picture 46" descr="cha56011_t1001h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20000"/>
            </a:blip>
            <a:srcRect/>
            <a:stretch>
              <a:fillRect/>
            </a:stretch>
          </p:blipFill>
          <p:spPr bwMode="auto">
            <a:xfrm>
              <a:off x="4702" y="2968"/>
              <a:ext cx="786" cy="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Group 51"/>
          <p:cNvGrpSpPr/>
          <p:nvPr/>
        </p:nvGrpSpPr>
        <p:grpSpPr>
          <a:xfrm>
            <a:off x="2143125" y="4643438"/>
            <a:ext cx="3286125" cy="1978025"/>
            <a:chOff x="2143125" y="4643438"/>
            <a:chExt cx="3286125" cy="1978025"/>
          </a:xfrm>
        </p:grpSpPr>
        <p:pic>
          <p:nvPicPr>
            <p:cNvPr id="14362" name="Picture 61" descr="Picture1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20000" contrast="30000"/>
            </a:blip>
            <a:srcRect/>
            <a:stretch>
              <a:fillRect/>
            </a:stretch>
          </p:blipFill>
          <p:spPr bwMode="auto">
            <a:xfrm>
              <a:off x="2143125" y="4643438"/>
              <a:ext cx="3286125" cy="1978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63" name="Rectangle 62"/>
            <p:cNvSpPr>
              <a:spLocks noChangeArrowheads="1"/>
            </p:cNvSpPr>
            <p:nvPr/>
          </p:nvSpPr>
          <p:spPr bwMode="auto">
            <a:xfrm>
              <a:off x="4286250" y="5429250"/>
              <a:ext cx="32067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 Narrow" pitchFamily="34" charset="0"/>
                </a:rPr>
                <a:t>P</a:t>
              </a:r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364" name="Rectangle 63"/>
            <p:cNvSpPr>
              <a:spLocks noChangeArrowheads="1"/>
            </p:cNvSpPr>
            <p:nvPr/>
          </p:nvSpPr>
          <p:spPr bwMode="auto">
            <a:xfrm>
              <a:off x="5000625" y="5429250"/>
              <a:ext cx="3730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4365" name="Rectangle 64"/>
            <p:cNvSpPr>
              <a:spLocks noChangeArrowheads="1"/>
            </p:cNvSpPr>
            <p:nvPr/>
          </p:nvSpPr>
          <p:spPr bwMode="auto">
            <a:xfrm>
              <a:off x="3786188" y="5786438"/>
              <a:ext cx="37306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4366" name="Rectangle 65"/>
            <p:cNvSpPr>
              <a:spLocks noChangeArrowheads="1"/>
            </p:cNvSpPr>
            <p:nvPr/>
          </p:nvSpPr>
          <p:spPr bwMode="auto">
            <a:xfrm>
              <a:off x="3786188" y="5214938"/>
              <a:ext cx="373062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4367" name="Rectangle 66"/>
            <p:cNvSpPr>
              <a:spLocks noChangeArrowheads="1"/>
            </p:cNvSpPr>
            <p:nvPr/>
          </p:nvSpPr>
          <p:spPr bwMode="auto">
            <a:xfrm>
              <a:off x="4286250" y="4714875"/>
              <a:ext cx="3730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4368" name="Rectangle 67"/>
            <p:cNvSpPr>
              <a:spLocks noChangeArrowheads="1"/>
            </p:cNvSpPr>
            <p:nvPr/>
          </p:nvSpPr>
          <p:spPr bwMode="auto">
            <a:xfrm>
              <a:off x="4286250" y="6202363"/>
              <a:ext cx="3730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Arial Narrow" pitchFamily="34" charset="0"/>
                </a:rPr>
                <a:t>Cl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00125"/>
            <a:ext cx="8358188" cy="5334000"/>
          </a:xfrm>
        </p:spPr>
        <p:txBody>
          <a:bodyPr>
            <a:noAutofit/>
          </a:bodyPr>
          <a:lstStyle/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Tx/>
              <a:buNone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sp>
        <p:nvSpPr>
          <p:cNvPr id="15364" name="Text Box 9"/>
          <p:cNvSpPr txBox="1">
            <a:spLocks noChangeArrowheads="1"/>
          </p:cNvSpPr>
          <p:nvPr/>
        </p:nvSpPr>
        <p:spPr bwMode="auto">
          <a:xfrm>
            <a:off x="574675" y="1785938"/>
            <a:ext cx="568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sz="2000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endParaRPr lang="en-US" sz="2000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5365" name="Text Box 11"/>
          <p:cNvSpPr txBox="1">
            <a:spLocks noChangeArrowheads="1"/>
          </p:cNvSpPr>
          <p:nvPr/>
        </p:nvSpPr>
        <p:spPr bwMode="auto">
          <a:xfrm>
            <a:off x="4198938" y="1785938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grpSp>
        <p:nvGrpSpPr>
          <p:cNvPr id="15366" name="Group 24"/>
          <p:cNvGrpSpPr>
            <a:grpSpLocks/>
          </p:cNvGrpSpPr>
          <p:nvPr/>
        </p:nvGrpSpPr>
        <p:grpSpPr bwMode="auto">
          <a:xfrm>
            <a:off x="430213" y="1071563"/>
            <a:ext cx="8380412" cy="768350"/>
            <a:chOff x="136" y="1697"/>
            <a:chExt cx="5279" cy="484"/>
          </a:xfrm>
        </p:grpSpPr>
        <p:grpSp>
          <p:nvGrpSpPr>
            <p:cNvPr id="15403" name="Group 19"/>
            <p:cNvGrpSpPr>
              <a:grpSpLocks/>
            </p:cNvGrpSpPr>
            <p:nvPr/>
          </p:nvGrpSpPr>
          <p:grpSpPr bwMode="auto">
            <a:xfrm>
              <a:off x="136" y="1731"/>
              <a:ext cx="498" cy="429"/>
              <a:chOff x="136" y="1731"/>
              <a:chExt cx="498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36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5404" name="Group 20"/>
            <p:cNvGrpSpPr>
              <a:grpSpLocks/>
            </p:cNvGrpSpPr>
            <p:nvPr/>
          </p:nvGrpSpPr>
          <p:grpSpPr bwMode="auto">
            <a:xfrm>
              <a:off x="540" y="1697"/>
              <a:ext cx="1666" cy="463"/>
              <a:chOff x="637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637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5405" name="Group 21"/>
            <p:cNvGrpSpPr>
              <a:grpSpLocks/>
            </p:cNvGrpSpPr>
            <p:nvPr/>
          </p:nvGrpSpPr>
          <p:grpSpPr bwMode="auto">
            <a:xfrm>
              <a:off x="2025" y="1697"/>
              <a:ext cx="1434" cy="463"/>
              <a:chOff x="205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205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5406" name="Group 22"/>
            <p:cNvGrpSpPr>
              <a:grpSpLocks/>
            </p:cNvGrpSpPr>
            <p:nvPr/>
          </p:nvGrpSpPr>
          <p:grpSpPr bwMode="auto">
            <a:xfrm>
              <a:off x="3195" y="1739"/>
              <a:ext cx="1461" cy="442"/>
              <a:chOff x="308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308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406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5407" name="Group 23"/>
            <p:cNvGrpSpPr>
              <a:grpSpLocks/>
            </p:cNvGrpSpPr>
            <p:nvPr/>
          </p:nvGrpSpPr>
          <p:grpSpPr bwMode="auto">
            <a:xfrm>
              <a:off x="4680" y="1731"/>
              <a:ext cx="735" cy="446"/>
              <a:chOff x="4680" y="1731"/>
              <a:chExt cx="73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68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80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15367" name="Text Box 22"/>
          <p:cNvSpPr txBox="1">
            <a:spLocks noChangeArrowheads="1"/>
          </p:cNvSpPr>
          <p:nvPr/>
        </p:nvSpPr>
        <p:spPr bwMode="auto">
          <a:xfrm>
            <a:off x="2138363" y="1827213"/>
            <a:ext cx="2905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</a:p>
        </p:txBody>
      </p:sp>
      <p:sp>
        <p:nvSpPr>
          <p:cNvPr id="15368" name="Text Box 24"/>
          <p:cNvSpPr txBox="1">
            <a:spLocks noChangeArrowheads="1"/>
          </p:cNvSpPr>
          <p:nvPr/>
        </p:nvSpPr>
        <p:spPr bwMode="auto">
          <a:xfrm>
            <a:off x="5829300" y="1827213"/>
            <a:ext cx="690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</a:t>
            </a:r>
          </a:p>
        </p:txBody>
      </p:sp>
      <p:sp>
        <p:nvSpPr>
          <p:cNvPr id="15369" name="Text Box 25"/>
          <p:cNvSpPr txBox="1">
            <a:spLocks noChangeArrowheads="1"/>
          </p:cNvSpPr>
          <p:nvPr/>
        </p:nvSpPr>
        <p:spPr bwMode="auto">
          <a:xfrm>
            <a:off x="7743825" y="1827213"/>
            <a:ext cx="6905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</a:t>
            </a:r>
          </a:p>
        </p:txBody>
      </p:sp>
      <p:sp>
        <p:nvSpPr>
          <p:cNvPr id="15370" name="Text Box 43"/>
          <p:cNvSpPr txBox="1">
            <a:spLocks noChangeArrowheads="1"/>
          </p:cNvSpPr>
          <p:nvPr/>
        </p:nvSpPr>
        <p:spPr bwMode="auto">
          <a:xfrm>
            <a:off x="544513" y="2255838"/>
            <a:ext cx="52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3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15371" name="Text Box 44"/>
          <p:cNvSpPr txBox="1">
            <a:spLocks noChangeArrowheads="1"/>
          </p:cNvSpPr>
          <p:nvPr/>
        </p:nvSpPr>
        <p:spPr bwMode="auto">
          <a:xfrm>
            <a:off x="2143125" y="225583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3</a:t>
            </a:r>
          </a:p>
        </p:txBody>
      </p:sp>
      <p:sp>
        <p:nvSpPr>
          <p:cNvPr id="15372" name="Text Box 45"/>
          <p:cNvSpPr txBox="1">
            <a:spLocks noChangeArrowheads="1"/>
          </p:cNvSpPr>
          <p:nvPr/>
        </p:nvSpPr>
        <p:spPr bwMode="auto">
          <a:xfrm>
            <a:off x="4210050" y="225583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15373" name="Text Box 49"/>
          <p:cNvSpPr txBox="1">
            <a:spLocks noChangeArrowheads="1"/>
          </p:cNvSpPr>
          <p:nvPr/>
        </p:nvSpPr>
        <p:spPr bwMode="auto">
          <a:xfrm>
            <a:off x="7143750" y="2214554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trigonal planar</a:t>
            </a:r>
          </a:p>
        </p:txBody>
      </p:sp>
      <p:sp>
        <p:nvSpPr>
          <p:cNvPr id="15374" name="Text Box 49"/>
          <p:cNvSpPr txBox="1">
            <a:spLocks noChangeArrowheads="1"/>
          </p:cNvSpPr>
          <p:nvPr/>
        </p:nvSpPr>
        <p:spPr bwMode="auto">
          <a:xfrm>
            <a:off x="5072063" y="2243138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trigonal planar</a:t>
            </a:r>
          </a:p>
        </p:txBody>
      </p:sp>
      <p:sp>
        <p:nvSpPr>
          <p:cNvPr id="15375" name="Text Box 1058"/>
          <p:cNvSpPr txBox="1">
            <a:spLocks noChangeArrowheads="1"/>
          </p:cNvSpPr>
          <p:nvPr/>
        </p:nvSpPr>
        <p:spPr bwMode="auto">
          <a:xfrm>
            <a:off x="544513" y="2643188"/>
            <a:ext cx="52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  <a:endParaRPr lang="en-US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5376" name="Text Box 1059"/>
          <p:cNvSpPr txBox="1">
            <a:spLocks noChangeArrowheads="1"/>
          </p:cNvSpPr>
          <p:nvPr/>
        </p:nvSpPr>
        <p:spPr bwMode="auto">
          <a:xfrm>
            <a:off x="2143125" y="26431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</a:p>
        </p:txBody>
      </p:sp>
      <p:sp>
        <p:nvSpPr>
          <p:cNvPr id="15377" name="Text Box 1060"/>
          <p:cNvSpPr txBox="1">
            <a:spLocks noChangeArrowheads="1"/>
          </p:cNvSpPr>
          <p:nvPr/>
        </p:nvSpPr>
        <p:spPr bwMode="auto">
          <a:xfrm>
            <a:off x="4210050" y="264318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sp>
        <p:nvSpPr>
          <p:cNvPr id="15378" name="Text Box 1061"/>
          <p:cNvSpPr txBox="1">
            <a:spLocks noChangeArrowheads="1"/>
          </p:cNvSpPr>
          <p:nvPr/>
        </p:nvSpPr>
        <p:spPr bwMode="auto">
          <a:xfrm>
            <a:off x="5257800" y="2625725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tetrahedral</a:t>
            </a:r>
          </a:p>
        </p:txBody>
      </p:sp>
      <p:sp>
        <p:nvSpPr>
          <p:cNvPr id="15379" name="Text Box 1061"/>
          <p:cNvSpPr txBox="1">
            <a:spLocks noChangeArrowheads="1"/>
          </p:cNvSpPr>
          <p:nvPr/>
        </p:nvSpPr>
        <p:spPr bwMode="auto">
          <a:xfrm>
            <a:off x="7248525" y="2613025"/>
            <a:ext cx="17526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tetrahedral</a:t>
            </a:r>
          </a:p>
        </p:txBody>
      </p:sp>
      <p:sp>
        <p:nvSpPr>
          <p:cNvPr id="15380" name="Text Box 40"/>
          <p:cNvSpPr txBox="1">
            <a:spLocks noChangeArrowheads="1"/>
          </p:cNvSpPr>
          <p:nvPr/>
        </p:nvSpPr>
        <p:spPr bwMode="auto">
          <a:xfrm>
            <a:off x="544513" y="3106738"/>
            <a:ext cx="527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5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15381" name="Text Box 41"/>
          <p:cNvSpPr txBox="1">
            <a:spLocks noChangeArrowheads="1"/>
          </p:cNvSpPr>
          <p:nvPr/>
        </p:nvSpPr>
        <p:spPr bwMode="auto">
          <a:xfrm>
            <a:off x="2143125" y="310673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5</a:t>
            </a:r>
          </a:p>
        </p:txBody>
      </p:sp>
      <p:sp>
        <p:nvSpPr>
          <p:cNvPr id="15382" name="Text Box 42"/>
          <p:cNvSpPr txBox="1">
            <a:spLocks noChangeArrowheads="1"/>
          </p:cNvSpPr>
          <p:nvPr/>
        </p:nvSpPr>
        <p:spPr bwMode="auto">
          <a:xfrm>
            <a:off x="4210050" y="3068638"/>
            <a:ext cx="2905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15383" name="Text Box 43"/>
          <p:cNvSpPr txBox="1">
            <a:spLocks noChangeArrowheads="1"/>
          </p:cNvSpPr>
          <p:nvPr/>
        </p:nvSpPr>
        <p:spPr bwMode="auto">
          <a:xfrm>
            <a:off x="5267325" y="2924175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trigonal</a:t>
            </a:r>
          </a:p>
          <a:p>
            <a:pPr algn="ctr" eaLnBrk="0" hangingPunct="0"/>
            <a:r>
              <a:rPr lang="en-US" b="1">
                <a:latin typeface="Arial Narrow" pitchFamily="34" charset="0"/>
              </a:rPr>
              <a:t>bipyramidal</a:t>
            </a:r>
          </a:p>
        </p:txBody>
      </p:sp>
      <p:sp>
        <p:nvSpPr>
          <p:cNvPr id="15384" name="Text Box 43"/>
          <p:cNvSpPr txBox="1">
            <a:spLocks noChangeArrowheads="1"/>
          </p:cNvSpPr>
          <p:nvPr/>
        </p:nvSpPr>
        <p:spPr bwMode="auto">
          <a:xfrm>
            <a:off x="7248525" y="2925763"/>
            <a:ext cx="1752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trigonal</a:t>
            </a:r>
          </a:p>
          <a:p>
            <a:pPr algn="ctr" eaLnBrk="0" hangingPunct="0"/>
            <a:r>
              <a:rPr lang="en-US" b="1">
                <a:latin typeface="Arial Narrow" pitchFamily="34" charset="0"/>
              </a:rPr>
              <a:t>bipyramidal</a:t>
            </a:r>
          </a:p>
        </p:txBody>
      </p:sp>
      <p:sp>
        <p:nvSpPr>
          <p:cNvPr id="15386" name="Text Box 45"/>
          <p:cNvSpPr txBox="1">
            <a:spLocks noChangeArrowheads="1"/>
          </p:cNvSpPr>
          <p:nvPr/>
        </p:nvSpPr>
        <p:spPr bwMode="auto">
          <a:xfrm>
            <a:off x="558800" y="3543300"/>
            <a:ext cx="5270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AB</a:t>
            </a:r>
            <a:r>
              <a:rPr lang="en-US" b="1" baseline="-250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6</a:t>
            </a:r>
            <a:endParaRPr lang="en-US" b="1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15387" name="Text Box 46"/>
          <p:cNvSpPr txBox="1">
            <a:spLocks noChangeArrowheads="1"/>
          </p:cNvSpPr>
          <p:nvPr/>
        </p:nvSpPr>
        <p:spPr bwMode="auto">
          <a:xfrm>
            <a:off x="2143125" y="3543300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6</a:t>
            </a:r>
          </a:p>
        </p:txBody>
      </p:sp>
      <p:sp>
        <p:nvSpPr>
          <p:cNvPr id="15388" name="Text Box 47"/>
          <p:cNvSpPr txBox="1">
            <a:spLocks noChangeArrowheads="1"/>
          </p:cNvSpPr>
          <p:nvPr/>
        </p:nvSpPr>
        <p:spPr bwMode="auto">
          <a:xfrm>
            <a:off x="4210050" y="3543300"/>
            <a:ext cx="2905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0</a:t>
            </a:r>
          </a:p>
        </p:txBody>
      </p:sp>
      <p:grpSp>
        <p:nvGrpSpPr>
          <p:cNvPr id="15389" name="Group 56"/>
          <p:cNvGrpSpPr>
            <a:grpSpLocks/>
          </p:cNvGrpSpPr>
          <p:nvPr/>
        </p:nvGrpSpPr>
        <p:grpSpPr bwMode="auto">
          <a:xfrm>
            <a:off x="7286625" y="3541713"/>
            <a:ext cx="1752600" cy="1916112"/>
            <a:chOff x="4560" y="3027"/>
            <a:chExt cx="1104" cy="1207"/>
          </a:xfrm>
        </p:grpSpPr>
        <p:sp>
          <p:nvSpPr>
            <p:cNvPr id="15401" name="Text Box 49"/>
            <p:cNvSpPr txBox="1">
              <a:spLocks noChangeArrowheads="1"/>
            </p:cNvSpPr>
            <p:nvPr/>
          </p:nvSpPr>
          <p:spPr bwMode="auto">
            <a:xfrm>
              <a:off x="4560" y="3027"/>
              <a:ext cx="110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octahedral</a:t>
              </a:r>
            </a:p>
          </p:txBody>
        </p:sp>
        <p:pic>
          <p:nvPicPr>
            <p:cNvPr id="15402" name="Picture 53" descr="cha56011_t1001i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20000"/>
            </a:blip>
            <a:srcRect/>
            <a:stretch>
              <a:fillRect/>
            </a:stretch>
          </p:blipFill>
          <p:spPr bwMode="auto">
            <a:xfrm>
              <a:off x="4605" y="3272"/>
              <a:ext cx="942" cy="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5390" name="Group 55"/>
          <p:cNvGrpSpPr>
            <a:grpSpLocks/>
          </p:cNvGrpSpPr>
          <p:nvPr/>
        </p:nvGrpSpPr>
        <p:grpSpPr bwMode="auto">
          <a:xfrm>
            <a:off x="5257802" y="3541713"/>
            <a:ext cx="2100263" cy="1887537"/>
            <a:chOff x="3312" y="3027"/>
            <a:chExt cx="1323" cy="1189"/>
          </a:xfrm>
        </p:grpSpPr>
        <p:sp>
          <p:nvSpPr>
            <p:cNvPr id="15399" name="Text Box 48"/>
            <p:cNvSpPr txBox="1">
              <a:spLocks noChangeArrowheads="1"/>
            </p:cNvSpPr>
            <p:nvPr/>
          </p:nvSpPr>
          <p:spPr bwMode="auto">
            <a:xfrm>
              <a:off x="3312" y="3027"/>
              <a:ext cx="110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b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octahedral</a:t>
              </a:r>
            </a:p>
          </p:txBody>
        </p:sp>
        <p:pic>
          <p:nvPicPr>
            <p:cNvPr id="15400" name="Picture 51" descr="cha56011_t1001e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-20000"/>
            </a:blip>
            <a:srcRect/>
            <a:stretch>
              <a:fillRect/>
            </a:stretch>
          </p:blipFill>
          <p:spPr bwMode="auto">
            <a:xfrm>
              <a:off x="3387" y="3226"/>
              <a:ext cx="1248" cy="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1643063" y="4714875"/>
            <a:ext cx="4283075" cy="2143125"/>
            <a:chOff x="1643063" y="4714875"/>
            <a:chExt cx="4283075" cy="2143125"/>
          </a:xfrm>
        </p:grpSpPr>
        <p:pic>
          <p:nvPicPr>
            <p:cNvPr id="15391" name="Picture 78" descr="Picture1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0000" contrast="30000"/>
            </a:blip>
            <a:srcRect/>
            <a:stretch>
              <a:fillRect/>
            </a:stretch>
          </p:blipFill>
          <p:spPr bwMode="auto">
            <a:xfrm>
              <a:off x="1643063" y="4714875"/>
              <a:ext cx="4283075" cy="2143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392" name="Rectangle 79"/>
            <p:cNvSpPr>
              <a:spLocks noChangeArrowheads="1"/>
            </p:cNvSpPr>
            <p:nvPr/>
          </p:nvSpPr>
          <p:spPr bwMode="auto">
            <a:xfrm>
              <a:off x="4270375" y="5988050"/>
              <a:ext cx="3730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3" name="Rectangle 80"/>
            <p:cNvSpPr>
              <a:spLocks noChangeArrowheads="1"/>
            </p:cNvSpPr>
            <p:nvPr/>
          </p:nvSpPr>
          <p:spPr bwMode="auto">
            <a:xfrm>
              <a:off x="4627563" y="4845050"/>
              <a:ext cx="37306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4" name="Rectangle 81"/>
            <p:cNvSpPr>
              <a:spLocks noChangeArrowheads="1"/>
            </p:cNvSpPr>
            <p:nvPr/>
          </p:nvSpPr>
          <p:spPr bwMode="auto">
            <a:xfrm>
              <a:off x="5000625" y="5286375"/>
              <a:ext cx="373063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5" name="Rectangle 82"/>
            <p:cNvSpPr>
              <a:spLocks noChangeArrowheads="1"/>
            </p:cNvSpPr>
            <p:nvPr/>
          </p:nvSpPr>
          <p:spPr bwMode="auto">
            <a:xfrm>
              <a:off x="5429250" y="5643563"/>
              <a:ext cx="3730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6" name="Rectangle 83"/>
            <p:cNvSpPr>
              <a:spLocks noChangeArrowheads="1"/>
            </p:cNvSpPr>
            <p:nvPr/>
          </p:nvSpPr>
          <p:spPr bwMode="auto">
            <a:xfrm>
              <a:off x="3841750" y="5630863"/>
              <a:ext cx="373063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7" name="Rectangle 84"/>
            <p:cNvSpPr>
              <a:spLocks noChangeArrowheads="1"/>
            </p:cNvSpPr>
            <p:nvPr/>
          </p:nvSpPr>
          <p:spPr bwMode="auto">
            <a:xfrm>
              <a:off x="4627563" y="6416675"/>
              <a:ext cx="373062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 Narrow" pitchFamily="34" charset="0"/>
                </a:rPr>
                <a:t>Cl</a:t>
              </a:r>
              <a:endParaRPr lang="en-US"/>
            </a:p>
          </p:txBody>
        </p:sp>
        <p:sp>
          <p:nvSpPr>
            <p:cNvPr id="15398" name="Rectangle 85"/>
            <p:cNvSpPr>
              <a:spLocks noChangeArrowheads="1"/>
            </p:cNvSpPr>
            <p:nvPr/>
          </p:nvSpPr>
          <p:spPr bwMode="auto">
            <a:xfrm>
              <a:off x="4689475" y="5643563"/>
              <a:ext cx="31115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Arial Narrow" pitchFamily="34" charset="0"/>
                </a:rPr>
                <a:t>S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6" grpId="0"/>
      <p:bldP spid="15387" grpId="0"/>
      <p:bldP spid="1538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102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1857356" y="-714404"/>
            <a:ext cx="5782632" cy="7858180"/>
          </a:xfrm>
          <a:prstGeom prst="rect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</p:spPr>
      </p:pic>
      <p:grpSp>
        <p:nvGrpSpPr>
          <p:cNvPr id="61" name="Group 60"/>
          <p:cNvGrpSpPr/>
          <p:nvPr/>
        </p:nvGrpSpPr>
        <p:grpSpPr>
          <a:xfrm>
            <a:off x="1857357" y="-24"/>
            <a:ext cx="5786477" cy="571504"/>
            <a:chOff x="928662" y="142798"/>
            <a:chExt cx="6929486" cy="644584"/>
          </a:xfrm>
        </p:grpSpPr>
        <p:sp>
          <p:nvSpPr>
            <p:cNvPr id="62" name="Title 1"/>
            <p:cNvSpPr txBox="1">
              <a:spLocks/>
            </p:cNvSpPr>
            <p:nvPr/>
          </p:nvSpPr>
          <p:spPr>
            <a:xfrm>
              <a:off x="928662" y="142825"/>
              <a:ext cx="6929486" cy="642969"/>
            </a:xfrm>
            <a:prstGeom prst="rect">
              <a:avLst/>
            </a:prstGeom>
            <a:solidFill>
              <a:srgbClr val="FF0066"/>
            </a:solidFill>
          </p:spPr>
          <p:txBody>
            <a:bodyPr>
              <a:normAutofit fontScale="92500" lnSpcReduction="10000"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all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endParaRPr>
            </a:p>
          </p:txBody>
        </p:sp>
        <p:grpSp>
          <p:nvGrpSpPr>
            <p:cNvPr id="63" name="Group 24"/>
            <p:cNvGrpSpPr/>
            <p:nvPr/>
          </p:nvGrpSpPr>
          <p:grpSpPr>
            <a:xfrm>
              <a:off x="928693" y="177781"/>
              <a:ext cx="6456394" cy="536575"/>
              <a:chOff x="928693" y="71414"/>
              <a:chExt cx="6456394" cy="536575"/>
            </a:xfrm>
          </p:grpSpPr>
          <p:grpSp>
            <p:nvGrpSpPr>
              <p:cNvPr id="66" name="Group 24"/>
              <p:cNvGrpSpPr>
                <a:grpSpLocks/>
              </p:cNvGrpSpPr>
              <p:nvPr/>
            </p:nvGrpSpPr>
            <p:grpSpPr bwMode="auto">
              <a:xfrm>
                <a:off x="928693" y="71414"/>
                <a:ext cx="4957765" cy="536575"/>
                <a:chOff x="450" y="1697"/>
                <a:chExt cx="3123" cy="338"/>
              </a:xfrm>
            </p:grpSpPr>
            <p:sp>
              <p:nvSpPr>
                <p:cNvPr id="70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450" y="1697"/>
                  <a:ext cx="94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Number  of electron pairs</a:t>
                  </a:r>
                  <a:endParaRPr lang="en-US" sz="14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72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1462" y="1705"/>
                  <a:ext cx="1193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Arrangement of</a:t>
                  </a:r>
                  <a:r>
                    <a:rPr lang="en-US" sz="1400" b="1" u="sng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 </a:t>
                  </a:r>
                  <a:endParaRPr lang="en-US" sz="1400" b="1" u="sng" dirty="0" smtClean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electron </a:t>
                  </a: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pairs</a:t>
                  </a:r>
                </a:p>
              </p:txBody>
            </p:sp>
            <p:sp>
              <p:nvSpPr>
                <p:cNvPr id="7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22" y="1697"/>
                  <a:ext cx="55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Molecular</a:t>
                  </a:r>
                </a:p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Geometry</a:t>
                  </a:r>
                </a:p>
              </p:txBody>
            </p:sp>
          </p:grpSp>
          <p:sp>
            <p:nvSpPr>
              <p:cNvPr id="68" name="Text Box 8"/>
              <p:cNvSpPr txBox="1">
                <a:spLocks noChangeArrowheads="1"/>
              </p:cNvSpPr>
              <p:nvPr/>
            </p:nvSpPr>
            <p:spPr bwMode="auto">
              <a:xfrm>
                <a:off x="6512732" y="192265"/>
                <a:ext cx="87235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 b="1" dirty="0" smtClean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Examples</a:t>
                </a:r>
                <a:endParaRPr lang="en-US" sz="14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endParaRPr>
              </a:p>
            </p:txBody>
          </p:sp>
        </p:grpSp>
        <p:cxnSp>
          <p:nvCxnSpPr>
            <p:cNvPr id="64" name="Straight Connector 63"/>
            <p:cNvCxnSpPr/>
            <p:nvPr/>
          </p:nvCxnSpPr>
          <p:spPr>
            <a:xfrm>
              <a:off x="928662" y="785794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8662" y="142798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Molecules in which the central atom has lone pairs</a:t>
            </a:r>
          </a:p>
        </p:txBody>
      </p:sp>
      <p:grpSp>
        <p:nvGrpSpPr>
          <p:cNvPr id="62" name="Group 16"/>
          <p:cNvGrpSpPr>
            <a:grpSpLocks/>
          </p:cNvGrpSpPr>
          <p:nvPr/>
        </p:nvGrpSpPr>
        <p:grpSpPr bwMode="auto">
          <a:xfrm>
            <a:off x="142844" y="2071682"/>
            <a:ext cx="8856664" cy="830263"/>
            <a:chOff x="213" y="3744"/>
            <a:chExt cx="5579" cy="523"/>
          </a:xfrm>
        </p:grpSpPr>
        <p:sp>
          <p:nvSpPr>
            <p:cNvPr id="63" name="Text Box 12"/>
            <p:cNvSpPr txBox="1">
              <a:spLocks noChangeArrowheads="1"/>
            </p:cNvSpPr>
            <p:nvPr/>
          </p:nvSpPr>
          <p:spPr bwMode="auto">
            <a:xfrm>
              <a:off x="3768" y="3744"/>
              <a:ext cx="2024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latin typeface="Arial Narrow" pitchFamily="34" charset="0"/>
                </a:rPr>
                <a:t>bonding-pair vs. bonding</a:t>
              </a:r>
            </a:p>
            <a:p>
              <a:pPr algn="ctr" eaLnBrk="0" hangingPunct="0"/>
              <a:r>
                <a:rPr lang="en-US" sz="2400" b="1" dirty="0">
                  <a:latin typeface="Arial Narrow" pitchFamily="34" charset="0"/>
                </a:rPr>
                <a:t>pair repulsion</a:t>
              </a:r>
            </a:p>
          </p:txBody>
        </p:sp>
        <p:sp>
          <p:nvSpPr>
            <p:cNvPr id="64" name="Text Box 10"/>
            <p:cNvSpPr txBox="1">
              <a:spLocks noChangeArrowheads="1"/>
            </p:cNvSpPr>
            <p:nvPr/>
          </p:nvSpPr>
          <p:spPr bwMode="auto">
            <a:xfrm>
              <a:off x="213" y="3744"/>
              <a:ext cx="1426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latin typeface="Arial Narrow" pitchFamily="34" charset="0"/>
                </a:rPr>
                <a:t>lone-pair vs. </a:t>
              </a:r>
              <a:r>
                <a:rPr lang="en-US" sz="2400" b="1" dirty="0" smtClean="0">
                  <a:latin typeface="Arial Narrow" pitchFamily="34" charset="0"/>
                </a:rPr>
                <a:t>lone</a:t>
              </a:r>
            </a:p>
            <a:p>
              <a:pPr algn="ctr" eaLnBrk="0" hangingPunct="0"/>
              <a:r>
                <a:rPr lang="en-US" sz="2400" b="1" dirty="0" smtClean="0">
                  <a:latin typeface="Arial Narrow" pitchFamily="34" charset="0"/>
                </a:rPr>
                <a:t> pair repulsion</a:t>
              </a:r>
              <a:endParaRPr lang="en-US" sz="2400" b="1" dirty="0">
                <a:latin typeface="Arial Narrow" pitchFamily="34" charset="0"/>
              </a:endParaRPr>
            </a:p>
          </p:txBody>
        </p:sp>
        <p:sp>
          <p:nvSpPr>
            <p:cNvPr id="65" name="Text Box 11"/>
            <p:cNvSpPr txBox="1">
              <a:spLocks noChangeArrowheads="1"/>
            </p:cNvSpPr>
            <p:nvPr/>
          </p:nvSpPr>
          <p:spPr bwMode="auto">
            <a:xfrm>
              <a:off x="1863" y="3744"/>
              <a:ext cx="1725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400" b="1" dirty="0">
                  <a:latin typeface="Arial Narrow" pitchFamily="34" charset="0"/>
                </a:rPr>
                <a:t>lone-pair vs. bonding</a:t>
              </a:r>
            </a:p>
            <a:p>
              <a:pPr algn="ctr" eaLnBrk="0" hangingPunct="0"/>
              <a:r>
                <a:rPr lang="en-US" sz="2400" b="1" dirty="0">
                  <a:latin typeface="Arial Narrow" pitchFamily="34" charset="0"/>
                </a:rPr>
                <a:t>pair repulsion</a:t>
              </a:r>
            </a:p>
          </p:txBody>
        </p:sp>
        <p:sp>
          <p:nvSpPr>
            <p:cNvPr id="66" name="Text Box 13"/>
            <p:cNvSpPr txBox="1">
              <a:spLocks noChangeArrowheads="1"/>
            </p:cNvSpPr>
            <p:nvPr/>
          </p:nvSpPr>
          <p:spPr bwMode="auto">
            <a:xfrm>
              <a:off x="1653" y="3903"/>
              <a:ext cx="2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Arial Narrow" pitchFamily="34" charset="0"/>
                </a:rPr>
                <a:t>&gt;</a:t>
              </a:r>
            </a:p>
          </p:txBody>
        </p:sp>
        <p:sp>
          <p:nvSpPr>
            <p:cNvPr id="67" name="Text Box 14"/>
            <p:cNvSpPr txBox="1">
              <a:spLocks noChangeArrowheads="1"/>
            </p:cNvSpPr>
            <p:nvPr/>
          </p:nvSpPr>
          <p:spPr bwMode="auto">
            <a:xfrm>
              <a:off x="3588" y="3903"/>
              <a:ext cx="209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 b="1" dirty="0">
                  <a:latin typeface="Arial Narrow" pitchFamily="34" charset="0"/>
                </a:rPr>
                <a:t>&gt;</a:t>
              </a:r>
            </a:p>
          </p:txBody>
        </p:sp>
      </p:grpSp>
      <p:pic>
        <p:nvPicPr>
          <p:cNvPr id="68" name="Picture 67" descr="Picture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28" y="3811388"/>
            <a:ext cx="6643734" cy="2243414"/>
          </a:xfrm>
          <a:prstGeom prst="rect">
            <a:avLst/>
          </a:prstGeom>
          <a:ln w="38100" cap="sq">
            <a:solidFill>
              <a:srgbClr val="FF006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" name="Picture 68" descr="Picture1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tretch>
            <a:fillRect/>
          </a:stretch>
        </p:blipFill>
        <p:spPr>
          <a:xfrm>
            <a:off x="1428728" y="3728716"/>
            <a:ext cx="6643734" cy="2343490"/>
          </a:xfrm>
          <a:prstGeom prst="rect">
            <a:avLst/>
          </a:prstGeom>
        </p:spPr>
      </p:pic>
      <p:sp>
        <p:nvSpPr>
          <p:cNvPr id="59" name="Oval 5"/>
          <p:cNvSpPr>
            <a:spLocks noChangeArrowheads="1"/>
          </p:cNvSpPr>
          <p:nvPr/>
        </p:nvSpPr>
        <p:spPr bwMode="auto">
          <a:xfrm>
            <a:off x="2136799" y="4933960"/>
            <a:ext cx="914400" cy="838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/>
          </a:p>
        </p:txBody>
      </p:sp>
      <p:sp>
        <p:nvSpPr>
          <p:cNvPr id="60" name="Oval 6"/>
          <p:cNvSpPr>
            <a:spLocks noChangeArrowheads="1"/>
          </p:cNvSpPr>
          <p:nvPr/>
        </p:nvSpPr>
        <p:spPr bwMode="auto">
          <a:xfrm>
            <a:off x="4500562" y="4933960"/>
            <a:ext cx="914400" cy="838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/>
          </a:p>
        </p:txBody>
      </p:sp>
      <p:grpSp>
        <p:nvGrpSpPr>
          <p:cNvPr id="115" name="Group 114"/>
          <p:cNvGrpSpPr/>
          <p:nvPr/>
        </p:nvGrpSpPr>
        <p:grpSpPr>
          <a:xfrm>
            <a:off x="6143636" y="5051949"/>
            <a:ext cx="848291" cy="163001"/>
            <a:chOff x="6143636" y="5051949"/>
            <a:chExt cx="848291" cy="163001"/>
          </a:xfrm>
        </p:grpSpPr>
        <p:cxnSp>
          <p:nvCxnSpPr>
            <p:cNvPr id="88" name="Straight Connector 87"/>
            <p:cNvCxnSpPr/>
            <p:nvPr/>
          </p:nvCxnSpPr>
          <p:spPr>
            <a:xfrm flipV="1">
              <a:off x="6143636" y="5143512"/>
              <a:ext cx="285752" cy="71438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endCxn id="61" idx="1"/>
            </p:cNvCxnSpPr>
            <p:nvPr/>
          </p:nvCxnSpPr>
          <p:spPr>
            <a:xfrm flipV="1">
              <a:off x="6429388" y="5051949"/>
              <a:ext cx="562539" cy="91563"/>
            </a:xfrm>
            <a:prstGeom prst="line">
              <a:avLst/>
            </a:prstGeom>
            <a:ln w="57150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6500826" y="5072074"/>
              <a:ext cx="428628" cy="71438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7"/>
          <p:cNvSpPr>
            <a:spLocks noChangeArrowheads="1"/>
          </p:cNvSpPr>
          <p:nvPr/>
        </p:nvSpPr>
        <p:spPr bwMode="auto">
          <a:xfrm>
            <a:off x="6858016" y="4929198"/>
            <a:ext cx="914400" cy="838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Molecules in which the central atom has one or more lone pairs</a:t>
            </a: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396876" y="1928802"/>
            <a:ext cx="8318500" cy="768350"/>
            <a:chOff x="115" y="1697"/>
            <a:chExt cx="5240" cy="484"/>
          </a:xfrm>
        </p:grpSpPr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115" y="1731"/>
              <a:ext cx="519" cy="429"/>
              <a:chOff x="115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15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0"/>
            <p:cNvGrpSpPr>
              <a:grpSpLocks/>
            </p:cNvGrpSpPr>
            <p:nvPr/>
          </p:nvGrpSpPr>
          <p:grpSpPr bwMode="auto">
            <a:xfrm>
              <a:off x="495" y="1697"/>
              <a:ext cx="1666" cy="463"/>
              <a:chOff x="592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92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1"/>
            <p:cNvGrpSpPr>
              <a:grpSpLocks/>
            </p:cNvGrpSpPr>
            <p:nvPr/>
          </p:nvGrpSpPr>
          <p:grpSpPr bwMode="auto">
            <a:xfrm>
              <a:off x="1935" y="1697"/>
              <a:ext cx="1434" cy="463"/>
              <a:chOff x="196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96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" name="Group 22"/>
            <p:cNvGrpSpPr>
              <a:grpSpLocks/>
            </p:cNvGrpSpPr>
            <p:nvPr/>
          </p:nvGrpSpPr>
          <p:grpSpPr bwMode="auto">
            <a:xfrm>
              <a:off x="3105" y="1739"/>
              <a:ext cx="1461" cy="442"/>
              <a:chOff x="299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99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273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92" name="Text Box 43"/>
          <p:cNvSpPr txBox="1">
            <a:spLocks noChangeArrowheads="1"/>
          </p:cNvSpPr>
          <p:nvPr/>
        </p:nvSpPr>
        <p:spPr bwMode="auto">
          <a:xfrm>
            <a:off x="466725" y="2786045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atin typeface="Arial Narrow" pitchFamily="34" charset="0"/>
              </a:rPr>
              <a:t>AB</a:t>
            </a:r>
            <a:r>
              <a:rPr lang="en-US" b="1" baseline="-25000" dirty="0" err="1">
                <a:latin typeface="Arial Narrow" pitchFamily="34" charset="0"/>
              </a:rPr>
              <a:t>3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93" name="Text Box 44"/>
          <p:cNvSpPr txBox="1">
            <a:spLocks noChangeArrowheads="1"/>
          </p:cNvSpPr>
          <p:nvPr/>
        </p:nvSpPr>
        <p:spPr bwMode="auto">
          <a:xfrm>
            <a:off x="2117725" y="2786045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 Narrow" pitchFamily="34" charset="0"/>
              </a:rPr>
              <a:t>3</a:t>
            </a:r>
          </a:p>
        </p:txBody>
      </p:sp>
      <p:sp>
        <p:nvSpPr>
          <p:cNvPr id="94" name="Text Box 45"/>
          <p:cNvSpPr txBox="1">
            <a:spLocks noChangeArrowheads="1"/>
          </p:cNvSpPr>
          <p:nvPr/>
        </p:nvSpPr>
        <p:spPr bwMode="auto">
          <a:xfrm>
            <a:off x="4187825" y="2786045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104" name="Text Box 49"/>
          <p:cNvSpPr txBox="1">
            <a:spLocks noChangeArrowheads="1"/>
          </p:cNvSpPr>
          <p:nvPr/>
        </p:nvSpPr>
        <p:spPr bwMode="auto">
          <a:xfrm>
            <a:off x="7019930" y="2773347"/>
            <a:ext cx="20002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trigonal planar</a:t>
            </a:r>
          </a:p>
        </p:txBody>
      </p:sp>
      <p:sp>
        <p:nvSpPr>
          <p:cNvPr id="105" name="Text Box 49"/>
          <p:cNvSpPr txBox="1">
            <a:spLocks noChangeArrowheads="1"/>
          </p:cNvSpPr>
          <p:nvPr/>
        </p:nvSpPr>
        <p:spPr bwMode="auto">
          <a:xfrm>
            <a:off x="5234012" y="2773345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trigonal planar</a:t>
            </a:r>
          </a:p>
        </p:txBody>
      </p: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143644"/>
            <a:ext cx="20002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/>
              <a:t>Bent</a:t>
            </a:r>
            <a:endParaRPr lang="en-US" b="1" dirty="0"/>
          </a:p>
        </p:txBody>
      </p:sp>
      <p:sp>
        <p:nvSpPr>
          <p:cNvPr id="34" name="Text Box 52"/>
          <p:cNvSpPr txBox="1">
            <a:spLocks noChangeArrowheads="1"/>
          </p:cNvSpPr>
          <p:nvPr/>
        </p:nvSpPr>
        <p:spPr bwMode="auto">
          <a:xfrm>
            <a:off x="465308" y="323332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2</a:t>
            </a:r>
            <a:r>
              <a:rPr lang="en-US" b="1">
                <a:latin typeface="Arial Narrow" pitchFamily="34" charset="0"/>
              </a:rPr>
              <a:t>E</a:t>
            </a:r>
          </a:p>
        </p:txBody>
      </p:sp>
      <p:sp>
        <p:nvSpPr>
          <p:cNvPr id="35" name="Text Box 53"/>
          <p:cNvSpPr txBox="1">
            <a:spLocks noChangeArrowheads="1"/>
          </p:cNvSpPr>
          <p:nvPr/>
        </p:nvSpPr>
        <p:spPr bwMode="auto">
          <a:xfrm>
            <a:off x="2116308" y="323332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 Narrow" pitchFamily="34" charset="0"/>
              </a:rPr>
              <a:t>2</a:t>
            </a:r>
          </a:p>
        </p:txBody>
      </p:sp>
      <p:sp>
        <p:nvSpPr>
          <p:cNvPr id="36" name="Text Box 54"/>
          <p:cNvSpPr txBox="1">
            <a:spLocks noChangeArrowheads="1"/>
          </p:cNvSpPr>
          <p:nvPr/>
        </p:nvSpPr>
        <p:spPr bwMode="auto">
          <a:xfrm>
            <a:off x="4210098" y="323332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 Narrow" pitchFamily="34" charset="0"/>
              </a:rPr>
              <a:t>1</a:t>
            </a:r>
          </a:p>
        </p:txBody>
      </p:sp>
      <p:sp>
        <p:nvSpPr>
          <p:cNvPr id="37" name="Text Box 55"/>
          <p:cNvSpPr txBox="1">
            <a:spLocks noChangeArrowheads="1"/>
          </p:cNvSpPr>
          <p:nvPr/>
        </p:nvSpPr>
        <p:spPr bwMode="auto">
          <a:xfrm>
            <a:off x="5214942" y="3214686"/>
            <a:ext cx="2019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trigonal planar</a:t>
            </a:r>
          </a:p>
        </p:txBody>
      </p:sp>
      <p:sp>
        <p:nvSpPr>
          <p:cNvPr id="38" name="Text Box 55"/>
          <p:cNvSpPr txBox="1">
            <a:spLocks noChangeArrowheads="1"/>
          </p:cNvSpPr>
          <p:nvPr/>
        </p:nvSpPr>
        <p:spPr bwMode="auto">
          <a:xfrm>
            <a:off x="7000892" y="3214686"/>
            <a:ext cx="2019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bent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39" name="Picture 8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214546" y="4786322"/>
            <a:ext cx="1662112" cy="1195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" name="Group 46"/>
          <p:cNvGrpSpPr/>
          <p:nvPr/>
        </p:nvGrpSpPr>
        <p:grpSpPr>
          <a:xfrm>
            <a:off x="5357818" y="3643314"/>
            <a:ext cx="1371600" cy="1279525"/>
            <a:chOff x="5357818" y="3643314"/>
            <a:chExt cx="1371600" cy="1279525"/>
          </a:xfrm>
        </p:grpSpPr>
        <p:pic>
          <p:nvPicPr>
            <p:cNvPr id="43" name="Picture 58" descr="cha56011_t1001f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/>
            <a:stretch>
              <a:fillRect/>
            </a:stretch>
          </p:blipFill>
          <p:spPr bwMode="auto">
            <a:xfrm>
              <a:off x="5357818" y="3643314"/>
              <a:ext cx="1371600" cy="127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Rectangle 1067"/>
            <p:cNvSpPr>
              <a:spLocks noChangeArrowheads="1"/>
            </p:cNvSpPr>
            <p:nvPr/>
          </p:nvSpPr>
          <p:spPr bwMode="auto">
            <a:xfrm>
              <a:off x="5857884" y="3643314"/>
              <a:ext cx="357190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3175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44" name="Oval 1068"/>
            <p:cNvSpPr>
              <a:spLocks noChangeArrowheads="1"/>
            </p:cNvSpPr>
            <p:nvPr/>
          </p:nvSpPr>
          <p:spPr bwMode="auto">
            <a:xfrm rot="5400000">
              <a:off x="6067436" y="37147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45" name="Oval 1069"/>
            <p:cNvSpPr>
              <a:spLocks noChangeArrowheads="1"/>
            </p:cNvSpPr>
            <p:nvPr/>
          </p:nvSpPr>
          <p:spPr bwMode="auto">
            <a:xfrm rot="5400000">
              <a:off x="5915036" y="37147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34" grpId="0"/>
      <p:bldP spid="35" grpId="0"/>
      <p:bldP spid="36" grpId="0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96876" y="1071546"/>
            <a:ext cx="8318500" cy="768350"/>
            <a:chOff x="115" y="1697"/>
            <a:chExt cx="5240" cy="484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115" y="1731"/>
              <a:ext cx="519" cy="429"/>
              <a:chOff x="115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15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95" y="1697"/>
              <a:ext cx="1666" cy="463"/>
              <a:chOff x="592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92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935" y="1697"/>
              <a:ext cx="1434" cy="463"/>
              <a:chOff x="196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96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105" y="1739"/>
              <a:ext cx="1461" cy="442"/>
              <a:chOff x="299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99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273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233718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Bent</a:t>
            </a:r>
            <a:endParaRPr lang="en-US" sz="1600" b="1" dirty="0">
              <a:latin typeface="Arial Narrow" pitchFamily="34" charset="0"/>
            </a:endParaRP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64318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3</a:t>
            </a:r>
            <a:r>
              <a:rPr lang="en-US" b="1">
                <a:latin typeface="Arial Narrow" pitchFamily="34" charset="0"/>
              </a:rPr>
              <a:t>E</a:t>
            </a: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3</a:t>
            </a: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4281536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4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4</a:t>
            </a: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428153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5257800" y="205740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tetrahedral</a:t>
            </a: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340600" y="2057400"/>
            <a:ext cx="1651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Arial Narrow" pitchFamily="34" charset="0"/>
              </a:rPr>
              <a:t>tetrahedral</a:t>
            </a: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5257800" y="2651120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tetrahedral</a:t>
            </a: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73948" y="2659052"/>
            <a:ext cx="19986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solidFill>
                  <a:sysClr val="windowText" lastClr="000000"/>
                </a:solidFill>
                <a:latin typeface="Arial Narrow" pitchFamily="34" charset="0"/>
              </a:rPr>
              <a:t>trigonal pyramidal</a:t>
            </a:r>
          </a:p>
        </p:txBody>
      </p:sp>
      <p:sp>
        <p:nvSpPr>
          <p:cNvPr id="37" name="Text Box 1081"/>
          <p:cNvSpPr txBox="1">
            <a:spLocks noChangeArrowheads="1"/>
          </p:cNvSpPr>
          <p:nvPr/>
        </p:nvSpPr>
        <p:spPr bwMode="auto">
          <a:xfrm>
            <a:off x="406400" y="3284550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2</a:t>
            </a:r>
            <a:r>
              <a:rPr lang="en-US" b="1">
                <a:latin typeface="Arial Narrow" pitchFamily="34" charset="0"/>
              </a:rPr>
              <a:t>E</a:t>
            </a:r>
            <a:r>
              <a:rPr lang="en-US" b="1" baseline="-25000">
                <a:latin typeface="Arial Narrow" pitchFamily="34" charset="0"/>
              </a:rPr>
              <a:t>2</a:t>
            </a:r>
          </a:p>
        </p:txBody>
      </p:sp>
      <p:sp>
        <p:nvSpPr>
          <p:cNvPr id="38" name="Text Box 1082"/>
          <p:cNvSpPr txBox="1">
            <a:spLocks noChangeArrowheads="1"/>
          </p:cNvSpPr>
          <p:nvPr/>
        </p:nvSpPr>
        <p:spPr bwMode="auto">
          <a:xfrm>
            <a:off x="2057400" y="3284550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2</a:t>
            </a:r>
          </a:p>
        </p:txBody>
      </p:sp>
      <p:sp>
        <p:nvSpPr>
          <p:cNvPr id="39" name="Text Box 1083"/>
          <p:cNvSpPr txBox="1">
            <a:spLocks noChangeArrowheads="1"/>
          </p:cNvSpPr>
          <p:nvPr/>
        </p:nvSpPr>
        <p:spPr bwMode="auto">
          <a:xfrm>
            <a:off x="4281536" y="3284550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Arial Narrow" pitchFamily="34" charset="0"/>
              </a:rPr>
              <a:t>2</a:t>
            </a:r>
          </a:p>
        </p:txBody>
      </p:sp>
      <p:sp>
        <p:nvSpPr>
          <p:cNvPr id="68" name="Text Box 1085"/>
          <p:cNvSpPr txBox="1">
            <a:spLocks noChangeArrowheads="1"/>
          </p:cNvSpPr>
          <p:nvPr/>
        </p:nvSpPr>
        <p:spPr bwMode="auto">
          <a:xfrm>
            <a:off x="7289800" y="3286124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bent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5257800" y="3284550"/>
            <a:ext cx="1752600" cy="1858962"/>
            <a:chOff x="5257800" y="3284550"/>
            <a:chExt cx="1752600" cy="1858962"/>
          </a:xfrm>
        </p:grpSpPr>
        <p:grpSp>
          <p:nvGrpSpPr>
            <p:cNvPr id="44" name="Group 1105"/>
            <p:cNvGrpSpPr>
              <a:grpSpLocks/>
            </p:cNvGrpSpPr>
            <p:nvPr/>
          </p:nvGrpSpPr>
          <p:grpSpPr bwMode="auto">
            <a:xfrm>
              <a:off x="5257800" y="3284550"/>
              <a:ext cx="1752600" cy="1858962"/>
              <a:chOff x="3312" y="2285"/>
              <a:chExt cx="1104" cy="1171"/>
            </a:xfrm>
          </p:grpSpPr>
          <p:pic>
            <p:nvPicPr>
              <p:cNvPr id="66" name="Picture 1066" descr="cha56011_t1001g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40000"/>
              </a:blip>
              <a:srcRect/>
              <a:stretch>
                <a:fillRect/>
              </a:stretch>
            </p:blipFill>
            <p:spPr bwMode="auto">
              <a:xfrm>
                <a:off x="3416" y="2496"/>
                <a:ext cx="954" cy="9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5" name="Text Box 1084"/>
              <p:cNvSpPr txBox="1">
                <a:spLocks noChangeArrowheads="1"/>
              </p:cNvSpPr>
              <p:nvPr/>
            </p:nvSpPr>
            <p:spPr bwMode="auto">
              <a:xfrm>
                <a:off x="3312" y="2285"/>
                <a:ext cx="1104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/>
                <a:r>
                  <a:rPr lang="en-US" b="1">
                    <a:latin typeface="Arial Narrow" pitchFamily="34" charset="0"/>
                  </a:rPr>
                  <a:t>tetrahedral</a:t>
                </a:r>
              </a:p>
            </p:txBody>
          </p:sp>
        </p:grpSp>
        <p:sp>
          <p:nvSpPr>
            <p:cNvPr id="69" name="Rectangle 1067"/>
            <p:cNvSpPr>
              <a:spLocks noChangeArrowheads="1"/>
            </p:cNvSpPr>
            <p:nvPr/>
          </p:nvSpPr>
          <p:spPr bwMode="auto">
            <a:xfrm>
              <a:off x="5857884" y="3571876"/>
              <a:ext cx="357190" cy="357190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70" name="Oval 1068"/>
            <p:cNvSpPr>
              <a:spLocks noChangeArrowheads="1"/>
            </p:cNvSpPr>
            <p:nvPr/>
          </p:nvSpPr>
          <p:spPr bwMode="auto">
            <a:xfrm rot="5400000">
              <a:off x="6070600" y="370841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71" name="Oval 1068"/>
            <p:cNvSpPr>
              <a:spLocks noChangeArrowheads="1"/>
            </p:cNvSpPr>
            <p:nvPr/>
          </p:nvSpPr>
          <p:spPr bwMode="auto">
            <a:xfrm rot="5400000">
              <a:off x="5929322" y="371475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73" name="Rectangle 1067"/>
            <p:cNvSpPr>
              <a:spLocks noChangeArrowheads="1"/>
            </p:cNvSpPr>
            <p:nvPr/>
          </p:nvSpPr>
          <p:spPr bwMode="auto">
            <a:xfrm>
              <a:off x="6715140" y="4357694"/>
              <a:ext cx="285752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74" name="Oval 1086"/>
            <p:cNvSpPr>
              <a:spLocks noChangeArrowheads="1"/>
            </p:cNvSpPr>
            <p:nvPr/>
          </p:nvSpPr>
          <p:spPr bwMode="auto">
            <a:xfrm>
              <a:off x="6786578" y="440691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75" name="Oval 1086"/>
            <p:cNvSpPr>
              <a:spLocks noChangeArrowheads="1"/>
            </p:cNvSpPr>
            <p:nvPr/>
          </p:nvSpPr>
          <p:spPr bwMode="auto">
            <a:xfrm>
              <a:off x="6786578" y="455931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  <p:pic>
        <p:nvPicPr>
          <p:cNvPr id="76" name="Picture 11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2214546" y="4643446"/>
            <a:ext cx="1834923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37" grpId="0"/>
      <p:bldP spid="38" grpId="0"/>
      <p:bldP spid="39" grpId="0"/>
      <p:bldP spid="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396876" y="1071546"/>
            <a:ext cx="8318500" cy="768350"/>
            <a:chOff x="115" y="1697"/>
            <a:chExt cx="5240" cy="484"/>
          </a:xfrm>
        </p:grpSpPr>
        <p:grpSp>
          <p:nvGrpSpPr>
            <p:cNvPr id="6" name="Group 19"/>
            <p:cNvGrpSpPr>
              <a:grpSpLocks/>
            </p:cNvGrpSpPr>
            <p:nvPr/>
          </p:nvGrpSpPr>
          <p:grpSpPr bwMode="auto">
            <a:xfrm>
              <a:off x="115" y="1731"/>
              <a:ext cx="519" cy="429"/>
              <a:chOff x="115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15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495" y="1697"/>
              <a:ext cx="1666" cy="463"/>
              <a:chOff x="592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92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1"/>
            <p:cNvGrpSpPr>
              <a:grpSpLocks/>
            </p:cNvGrpSpPr>
            <p:nvPr/>
          </p:nvGrpSpPr>
          <p:grpSpPr bwMode="auto">
            <a:xfrm>
              <a:off x="1935" y="1697"/>
              <a:ext cx="1434" cy="463"/>
              <a:chOff x="196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96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2"/>
            <p:cNvGrpSpPr>
              <a:grpSpLocks/>
            </p:cNvGrpSpPr>
            <p:nvPr/>
          </p:nvGrpSpPr>
          <p:grpSpPr bwMode="auto">
            <a:xfrm>
              <a:off x="3105" y="1739"/>
              <a:ext cx="1461" cy="442"/>
              <a:chOff x="299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99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273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448032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Distorted tetrahedron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64318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4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4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4281536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428153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5133996" y="2057400"/>
            <a:ext cx="2081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010448" y="2057400"/>
            <a:ext cx="2205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5062558" y="2651120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73948" y="2659052"/>
            <a:ext cx="19986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distorted tetrahedron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5715008" y="3071810"/>
            <a:ext cx="1319213" cy="1524000"/>
            <a:chOff x="5786446" y="3214686"/>
            <a:chExt cx="1319213" cy="1524000"/>
          </a:xfrm>
        </p:grpSpPr>
        <p:pic>
          <p:nvPicPr>
            <p:cNvPr id="54" name="Picture 44" descr="cha56011_t1001h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58000"/>
            </a:blip>
            <a:srcRect/>
            <a:stretch>
              <a:fillRect/>
            </a:stretch>
          </p:blipFill>
          <p:spPr bwMode="auto">
            <a:xfrm>
              <a:off x="5857884" y="3214686"/>
              <a:ext cx="1247775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Rectangle 1067"/>
            <p:cNvSpPr>
              <a:spLocks noChangeArrowheads="1"/>
            </p:cNvSpPr>
            <p:nvPr/>
          </p:nvSpPr>
          <p:spPr bwMode="auto">
            <a:xfrm>
              <a:off x="5786446" y="3714752"/>
              <a:ext cx="214314" cy="357190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74" name="Oval 1086"/>
            <p:cNvSpPr>
              <a:spLocks noChangeArrowheads="1"/>
            </p:cNvSpPr>
            <p:nvPr/>
          </p:nvSpPr>
          <p:spPr bwMode="auto">
            <a:xfrm>
              <a:off x="5853122" y="378936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75" name="Oval 1086"/>
            <p:cNvSpPr>
              <a:spLocks noChangeArrowheads="1"/>
            </p:cNvSpPr>
            <p:nvPr/>
          </p:nvSpPr>
          <p:spPr bwMode="auto">
            <a:xfrm>
              <a:off x="5848360" y="392430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DE8"/>
              </a:clrFrom>
              <a:clrTo>
                <a:srgbClr val="FFFDE8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2214546" y="4429132"/>
            <a:ext cx="1442413" cy="207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92088" y="1071546"/>
            <a:ext cx="8523289" cy="768350"/>
            <a:chOff x="-14" y="1697"/>
            <a:chExt cx="5369" cy="484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-14" y="1731"/>
              <a:ext cx="519" cy="429"/>
              <a:chOff x="-14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-14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25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366" y="1697"/>
              <a:ext cx="1666" cy="463"/>
              <a:chOff x="463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463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855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806" y="1697"/>
              <a:ext cx="1434" cy="463"/>
              <a:chOff x="1836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836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2970" y="1739"/>
              <a:ext cx="1461" cy="442"/>
              <a:chOff x="2864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864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138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448032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T-shaped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571744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4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571744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4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3924346" y="2571744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392434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4919682" y="2057400"/>
            <a:ext cx="2081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010448" y="2057400"/>
            <a:ext cx="2205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4848244" y="2579682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00892" y="2587614"/>
            <a:ext cx="2286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distorted tetrahedron</a:t>
            </a:r>
          </a:p>
        </p:txBody>
      </p:sp>
      <p:pic>
        <p:nvPicPr>
          <p:cNvPr id="38" name="Picture 7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214546" y="4643446"/>
            <a:ext cx="1587500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8" name="Group 57"/>
          <p:cNvGrpSpPr/>
          <p:nvPr/>
        </p:nvGrpSpPr>
        <p:grpSpPr>
          <a:xfrm>
            <a:off x="5895993" y="3619512"/>
            <a:ext cx="1390651" cy="1524000"/>
            <a:chOff x="5895993" y="3619512"/>
            <a:chExt cx="1390651" cy="1524000"/>
          </a:xfrm>
        </p:grpSpPr>
        <p:grpSp>
          <p:nvGrpSpPr>
            <p:cNvPr id="10" name="Group 55"/>
            <p:cNvGrpSpPr/>
            <p:nvPr/>
          </p:nvGrpSpPr>
          <p:grpSpPr>
            <a:xfrm>
              <a:off x="5895993" y="3619512"/>
              <a:ext cx="1319213" cy="1524000"/>
              <a:chOff x="5786446" y="3214686"/>
              <a:chExt cx="1319213" cy="1524000"/>
            </a:xfrm>
          </p:grpSpPr>
          <p:pic>
            <p:nvPicPr>
              <p:cNvPr id="54" name="Picture 44" descr="cha56011_t1001h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lum bright="-58000"/>
              </a:blip>
              <a:srcRect/>
              <a:stretch>
                <a:fillRect/>
              </a:stretch>
            </p:blipFill>
            <p:spPr bwMode="auto">
              <a:xfrm>
                <a:off x="5857884" y="3214686"/>
                <a:ext cx="1247775" cy="1524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2" name="Rectangle 1067"/>
              <p:cNvSpPr>
                <a:spLocks noChangeArrowheads="1"/>
              </p:cNvSpPr>
              <p:nvPr/>
            </p:nvSpPr>
            <p:spPr bwMode="auto">
              <a:xfrm>
                <a:off x="5786446" y="3714752"/>
                <a:ext cx="214314" cy="357190"/>
              </a:xfrm>
              <a:prstGeom prst="rect">
                <a:avLst/>
              </a:prstGeom>
              <a:solidFill>
                <a:srgbClr val="7030A0"/>
              </a:solidFill>
              <a:ln w="9525">
                <a:noFill/>
                <a:miter lim="800000"/>
                <a:headEnd/>
                <a:tailEnd/>
              </a:ln>
              <a:effectLst>
                <a:softEdge rad="63500"/>
              </a:effectLst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74" name="Oval 1086"/>
              <p:cNvSpPr>
                <a:spLocks noChangeArrowheads="1"/>
              </p:cNvSpPr>
              <p:nvPr/>
            </p:nvSpPr>
            <p:spPr bwMode="auto">
              <a:xfrm>
                <a:off x="5853122" y="3789362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5" name="Oval 1086"/>
              <p:cNvSpPr>
                <a:spLocks noChangeArrowheads="1"/>
              </p:cNvSpPr>
              <p:nvPr/>
            </p:nvSpPr>
            <p:spPr bwMode="auto">
              <a:xfrm>
                <a:off x="5848360" y="3924304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sp>
          <p:nvSpPr>
            <p:cNvPr id="39" name="Rectangle 1067"/>
            <p:cNvSpPr>
              <a:spLocks noChangeArrowheads="1"/>
            </p:cNvSpPr>
            <p:nvPr/>
          </p:nvSpPr>
          <p:spPr bwMode="auto">
            <a:xfrm>
              <a:off x="7072330" y="4143380"/>
              <a:ext cx="214314" cy="357190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43" name="Oval 1086"/>
            <p:cNvSpPr>
              <a:spLocks noChangeArrowheads="1"/>
            </p:cNvSpPr>
            <p:nvPr/>
          </p:nvSpPr>
          <p:spPr bwMode="auto">
            <a:xfrm>
              <a:off x="7139006" y="4214818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44" name="Oval 1086"/>
            <p:cNvSpPr>
              <a:spLocks noChangeArrowheads="1"/>
            </p:cNvSpPr>
            <p:nvPr/>
          </p:nvSpPr>
          <p:spPr bwMode="auto">
            <a:xfrm>
              <a:off x="7134244" y="434976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  <p:sp>
        <p:nvSpPr>
          <p:cNvPr id="45" name="Text Box 47"/>
          <p:cNvSpPr txBox="1">
            <a:spLocks noChangeArrowheads="1"/>
          </p:cNvSpPr>
          <p:nvPr/>
        </p:nvSpPr>
        <p:spPr bwMode="auto">
          <a:xfrm>
            <a:off x="406400" y="3160711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3</a:t>
            </a:r>
            <a:r>
              <a:rPr lang="en-US" b="1">
                <a:latin typeface="Arial Narrow" pitchFamily="34" charset="0"/>
              </a:rPr>
              <a:t>E</a:t>
            </a:r>
            <a:r>
              <a:rPr lang="en-US" b="1" baseline="-25000">
                <a:latin typeface="Arial Narrow" pitchFamily="34" charset="0"/>
              </a:rPr>
              <a:t>2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2057400" y="3160711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3</a:t>
            </a:r>
          </a:p>
        </p:txBody>
      </p: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3924346" y="3160711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2</a:t>
            </a: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7239000" y="3143248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T-shaped</a:t>
            </a:r>
          </a:p>
        </p:txBody>
      </p:sp>
      <p:sp>
        <p:nvSpPr>
          <p:cNvPr id="57" name="Text Box 62"/>
          <p:cNvSpPr txBox="1">
            <a:spLocks noChangeArrowheads="1"/>
          </p:cNvSpPr>
          <p:nvPr/>
        </p:nvSpPr>
        <p:spPr bwMode="auto">
          <a:xfrm>
            <a:off x="4859370" y="3143248"/>
            <a:ext cx="22843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45" grpId="0"/>
      <p:bldP spid="46" grpId="0"/>
      <p:bldP spid="55" grpId="0"/>
      <p:bldP spid="56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GEOMETRIES OF MOLECULES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All molecules containing three or more atoms are three-dimensional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The shape of a particular molecule is determined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latin typeface="Arial Narrow" pitchFamily="34" charset="0"/>
              </a:rPr>
              <a:t>by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the specific arrangement of atoms </a:t>
            </a:r>
            <a:r>
              <a:rPr lang="en-US" sz="2400" b="1" dirty="0" smtClean="0">
                <a:latin typeface="Arial Narrow" pitchFamily="34" charset="0"/>
              </a:rPr>
              <a:t>in it and the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bond angles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Molecular shapes may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latin typeface="Arial Narrow" pitchFamily="34" charset="0"/>
              </a:rPr>
              <a:t>be 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linear, bent </a:t>
            </a:r>
            <a:r>
              <a:rPr lang="en-US" sz="2400" b="1" dirty="0" smtClean="0">
                <a:latin typeface="Arial Narrow" pitchFamily="34" charset="0"/>
              </a:rPr>
              <a:t>(or angular), 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trigonal planar,  pyramidal or  tetrahedral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The shapes of molecules can be determined methods such as  X-ray and electron diffraction techniques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Molecular shapes are important because </a:t>
            </a:r>
          </a:p>
          <a:p>
            <a:pPr marL="633413" lvl="1" indent="-279400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</a:pPr>
            <a:r>
              <a:rPr lang="en-US" sz="2400" b="1" dirty="0" smtClean="0">
                <a:latin typeface="Arial Narrow" pitchFamily="34" charset="0"/>
              </a:rPr>
              <a:t>They are helpful in the investigation of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molecular polarity</a:t>
            </a:r>
            <a:r>
              <a:rPr lang="en-US" sz="2400" b="1" dirty="0" smtClean="0">
                <a:latin typeface="Arial Narrow" pitchFamily="34" charset="0"/>
              </a:rPr>
              <a:t>, </a:t>
            </a:r>
            <a:r>
              <a:rPr lang="en-US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molecular symmetry </a:t>
            </a:r>
            <a:r>
              <a:rPr lang="en-US" sz="2400" b="1" dirty="0" smtClean="0">
                <a:latin typeface="Arial Narrow" pitchFamily="34" charset="0"/>
              </a:rPr>
              <a:t>or asymmetry. </a:t>
            </a:r>
          </a:p>
          <a:p>
            <a:pPr marL="633413" lvl="1" indent="-279400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</a:pPr>
            <a:r>
              <a:rPr lang="en-US" sz="2400" b="1" dirty="0" smtClean="0">
                <a:latin typeface="Arial Narrow" pitchFamily="34" charset="0"/>
              </a:rPr>
              <a:t>Physical and chemical properties of compounds depend on these factors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192088" y="1071546"/>
            <a:ext cx="8523289" cy="768350"/>
            <a:chOff x="-14" y="1697"/>
            <a:chExt cx="5369" cy="484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-14" y="1731"/>
              <a:ext cx="519" cy="429"/>
              <a:chOff x="-14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-14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25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366" y="1697"/>
              <a:ext cx="1666" cy="463"/>
              <a:chOff x="463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463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855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806" y="1697"/>
              <a:ext cx="1434" cy="463"/>
              <a:chOff x="1836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836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112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2970" y="1739"/>
              <a:ext cx="1461" cy="442"/>
              <a:chOff x="2864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864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138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519470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Linear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571744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4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571744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4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3924346" y="2571744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392434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4919682" y="2057400"/>
            <a:ext cx="2081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010448" y="2057400"/>
            <a:ext cx="2205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4848244" y="2579682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00892" y="2587614"/>
            <a:ext cx="22860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distorted tetrahedron</a:t>
            </a:r>
          </a:p>
        </p:txBody>
      </p:sp>
      <p:sp>
        <p:nvSpPr>
          <p:cNvPr id="45" name="Text Box 47"/>
          <p:cNvSpPr txBox="1">
            <a:spLocks noChangeArrowheads="1"/>
          </p:cNvSpPr>
          <p:nvPr/>
        </p:nvSpPr>
        <p:spPr bwMode="auto">
          <a:xfrm>
            <a:off x="406400" y="3160711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AB</a:t>
            </a:r>
            <a:r>
              <a:rPr lang="en-US" b="1" baseline="-25000">
                <a:latin typeface="Arial Narrow" pitchFamily="34" charset="0"/>
              </a:rPr>
              <a:t>3</a:t>
            </a:r>
            <a:r>
              <a:rPr lang="en-US" b="1">
                <a:latin typeface="Arial Narrow" pitchFamily="34" charset="0"/>
              </a:rPr>
              <a:t>E</a:t>
            </a:r>
            <a:r>
              <a:rPr lang="en-US" b="1" baseline="-25000">
                <a:latin typeface="Arial Narrow" pitchFamily="34" charset="0"/>
              </a:rPr>
              <a:t>2</a:t>
            </a:r>
            <a:endParaRPr lang="en-US" b="1">
              <a:latin typeface="Arial Narrow" pitchFamily="34" charset="0"/>
            </a:endParaRPr>
          </a:p>
        </p:txBody>
      </p:sp>
      <p:sp>
        <p:nvSpPr>
          <p:cNvPr id="46" name="Text Box 48"/>
          <p:cNvSpPr txBox="1">
            <a:spLocks noChangeArrowheads="1"/>
          </p:cNvSpPr>
          <p:nvPr/>
        </p:nvSpPr>
        <p:spPr bwMode="auto">
          <a:xfrm>
            <a:off x="2057400" y="3160711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3</a:t>
            </a:r>
          </a:p>
        </p:txBody>
      </p:sp>
      <p:sp>
        <p:nvSpPr>
          <p:cNvPr id="55" name="Text Box 49"/>
          <p:cNvSpPr txBox="1">
            <a:spLocks noChangeArrowheads="1"/>
          </p:cNvSpPr>
          <p:nvPr/>
        </p:nvSpPr>
        <p:spPr bwMode="auto">
          <a:xfrm>
            <a:off x="3924346" y="3160711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2</a:t>
            </a:r>
          </a:p>
        </p:txBody>
      </p:sp>
      <p:sp>
        <p:nvSpPr>
          <p:cNvPr id="56" name="Text Box 51"/>
          <p:cNvSpPr txBox="1">
            <a:spLocks noChangeArrowheads="1"/>
          </p:cNvSpPr>
          <p:nvPr/>
        </p:nvSpPr>
        <p:spPr bwMode="auto">
          <a:xfrm>
            <a:off x="7239000" y="3143248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solidFill>
                  <a:sysClr val="windowText" lastClr="000000"/>
                </a:solidFill>
                <a:latin typeface="Arial Narrow" pitchFamily="34" charset="0"/>
              </a:rPr>
              <a:t>T-shaped</a:t>
            </a:r>
          </a:p>
        </p:txBody>
      </p:sp>
      <p:sp>
        <p:nvSpPr>
          <p:cNvPr id="57" name="Text Box 62"/>
          <p:cNvSpPr txBox="1">
            <a:spLocks noChangeArrowheads="1"/>
          </p:cNvSpPr>
          <p:nvPr/>
        </p:nvSpPr>
        <p:spPr bwMode="auto">
          <a:xfrm>
            <a:off x="4859370" y="3143248"/>
            <a:ext cx="22843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DE8"/>
              </a:clrFrom>
              <a:clrTo>
                <a:srgbClr val="FFFDE8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214546" y="4429132"/>
            <a:ext cx="1386002" cy="211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9" name="Text Box 47"/>
          <p:cNvSpPr txBox="1">
            <a:spLocks noChangeArrowheads="1"/>
          </p:cNvSpPr>
          <p:nvPr/>
        </p:nvSpPr>
        <p:spPr bwMode="auto">
          <a:xfrm>
            <a:off x="415956" y="3732215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2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r>
              <a:rPr lang="en-US" b="1" baseline="-25000" dirty="0" err="1" smtClean="0">
                <a:latin typeface="Arial Narrow" pitchFamily="34" charset="0"/>
              </a:rPr>
              <a:t>3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60" name="Text Box 48"/>
          <p:cNvSpPr txBox="1">
            <a:spLocks noChangeArrowheads="1"/>
          </p:cNvSpPr>
          <p:nvPr/>
        </p:nvSpPr>
        <p:spPr bwMode="auto">
          <a:xfrm>
            <a:off x="2066956" y="3732215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2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61" name="Text Box 49"/>
          <p:cNvSpPr txBox="1">
            <a:spLocks noChangeArrowheads="1"/>
          </p:cNvSpPr>
          <p:nvPr/>
        </p:nvSpPr>
        <p:spPr bwMode="auto">
          <a:xfrm>
            <a:off x="3933902" y="3732215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3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62" name="Text Box 51"/>
          <p:cNvSpPr txBox="1">
            <a:spLocks noChangeArrowheads="1"/>
          </p:cNvSpPr>
          <p:nvPr/>
        </p:nvSpPr>
        <p:spPr bwMode="auto">
          <a:xfrm>
            <a:off x="7248556" y="3714752"/>
            <a:ext cx="1752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linear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63" name="Text Box 62"/>
          <p:cNvSpPr txBox="1">
            <a:spLocks noChangeArrowheads="1"/>
          </p:cNvSpPr>
          <p:nvPr/>
        </p:nvSpPr>
        <p:spPr bwMode="auto">
          <a:xfrm>
            <a:off x="4868926" y="3714752"/>
            <a:ext cx="22843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trigonal </a:t>
            </a:r>
            <a:r>
              <a:rPr lang="en-US" b="1" dirty="0" err="1" smtClean="0">
                <a:solidFill>
                  <a:sysClr val="windowText" lastClr="000000"/>
                </a:solidFill>
                <a:latin typeface="Arial Narrow" pitchFamily="34" charset="0"/>
              </a:rPr>
              <a:t>bipyramidal</a:t>
            </a:r>
            <a:endParaRPr lang="en-US" b="1" dirty="0" smtClean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643570" y="4143380"/>
            <a:ext cx="1390651" cy="1524000"/>
            <a:chOff x="5643570" y="4143380"/>
            <a:chExt cx="1390651" cy="1524000"/>
          </a:xfrm>
        </p:grpSpPr>
        <p:grpSp>
          <p:nvGrpSpPr>
            <p:cNvPr id="10" name="Group 57"/>
            <p:cNvGrpSpPr/>
            <p:nvPr/>
          </p:nvGrpSpPr>
          <p:grpSpPr>
            <a:xfrm>
              <a:off x="5643570" y="4143380"/>
              <a:ext cx="1390651" cy="1524000"/>
              <a:chOff x="5895993" y="3619512"/>
              <a:chExt cx="1390651" cy="1524000"/>
            </a:xfrm>
          </p:grpSpPr>
          <p:grpSp>
            <p:nvGrpSpPr>
              <p:cNvPr id="11" name="Group 55"/>
              <p:cNvGrpSpPr/>
              <p:nvPr/>
            </p:nvGrpSpPr>
            <p:grpSpPr>
              <a:xfrm>
                <a:off x="5895993" y="3619512"/>
                <a:ext cx="1319213" cy="1524000"/>
                <a:chOff x="5786446" y="3214686"/>
                <a:chExt cx="1319213" cy="1524000"/>
              </a:xfrm>
            </p:grpSpPr>
            <p:pic>
              <p:nvPicPr>
                <p:cNvPr id="54" name="Picture 44" descr="cha56011_t1001h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lum bright="-58000"/>
                </a:blip>
                <a:srcRect/>
                <a:stretch>
                  <a:fillRect/>
                </a:stretch>
              </p:blipFill>
              <p:spPr bwMode="auto">
                <a:xfrm>
                  <a:off x="5857884" y="3214686"/>
                  <a:ext cx="1247775" cy="1524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2" name="Rectangle 1067"/>
                <p:cNvSpPr>
                  <a:spLocks noChangeArrowheads="1"/>
                </p:cNvSpPr>
                <p:nvPr/>
              </p:nvSpPr>
              <p:spPr bwMode="auto">
                <a:xfrm>
                  <a:off x="5786446" y="3714752"/>
                  <a:ext cx="214314" cy="357190"/>
                </a:xfrm>
                <a:prstGeom prst="rect">
                  <a:avLst/>
                </a:prstGeom>
                <a:solidFill>
                  <a:srgbClr val="7030A0"/>
                </a:solidFill>
                <a:ln w="9525">
                  <a:noFill/>
                  <a:miter lim="800000"/>
                  <a:headEnd/>
                  <a:tailEnd/>
                </a:ln>
                <a:effectLst>
                  <a:softEdge rad="63500"/>
                </a:effectLst>
              </p:spPr>
              <p:txBody>
                <a:bodyPr wrap="none" anchor="ctr"/>
                <a:lstStyle/>
                <a:p>
                  <a:pPr eaLnBrk="0" hangingPunct="0"/>
                  <a:endParaRPr lang="en-GB"/>
                </a:p>
              </p:txBody>
            </p:sp>
            <p:sp>
              <p:nvSpPr>
                <p:cNvPr id="74" name="Oval 1086"/>
                <p:cNvSpPr>
                  <a:spLocks noChangeArrowheads="1"/>
                </p:cNvSpPr>
                <p:nvPr/>
              </p:nvSpPr>
              <p:spPr bwMode="auto">
                <a:xfrm>
                  <a:off x="5853122" y="3789362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>
                    <a:latin typeface="Arial Narrow" pitchFamily="34" charset="0"/>
                  </a:endParaRPr>
                </a:p>
              </p:txBody>
            </p:sp>
            <p:sp>
              <p:nvSpPr>
                <p:cNvPr id="75" name="Oval 1086"/>
                <p:cNvSpPr>
                  <a:spLocks noChangeArrowheads="1"/>
                </p:cNvSpPr>
                <p:nvPr/>
              </p:nvSpPr>
              <p:spPr bwMode="auto">
                <a:xfrm>
                  <a:off x="5848360" y="3924304"/>
                  <a:ext cx="76200" cy="76200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>
                    <a:latin typeface="Arial Narrow" pitchFamily="34" charset="0"/>
                  </a:endParaRPr>
                </a:p>
              </p:txBody>
            </p:sp>
          </p:grpSp>
          <p:sp>
            <p:nvSpPr>
              <p:cNvPr id="39" name="Rectangle 1067"/>
              <p:cNvSpPr>
                <a:spLocks noChangeArrowheads="1"/>
              </p:cNvSpPr>
              <p:nvPr/>
            </p:nvSpPr>
            <p:spPr bwMode="auto">
              <a:xfrm>
                <a:off x="7072330" y="4143380"/>
                <a:ext cx="214314" cy="357190"/>
              </a:xfrm>
              <a:prstGeom prst="rect">
                <a:avLst/>
              </a:prstGeom>
              <a:solidFill>
                <a:srgbClr val="7030A0"/>
              </a:solidFill>
              <a:ln w="9525">
                <a:noFill/>
                <a:miter lim="800000"/>
                <a:headEnd/>
                <a:tailEnd/>
              </a:ln>
              <a:effectLst>
                <a:softEdge rad="63500"/>
              </a:effectLst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43" name="Oval 1086"/>
              <p:cNvSpPr>
                <a:spLocks noChangeArrowheads="1"/>
              </p:cNvSpPr>
              <p:nvPr/>
            </p:nvSpPr>
            <p:spPr bwMode="auto">
              <a:xfrm>
                <a:off x="7139006" y="4214818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44" name="Oval 1086"/>
              <p:cNvSpPr>
                <a:spLocks noChangeArrowheads="1"/>
              </p:cNvSpPr>
              <p:nvPr/>
            </p:nvSpPr>
            <p:spPr bwMode="auto">
              <a:xfrm>
                <a:off x="7134244" y="432913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sp>
          <p:nvSpPr>
            <p:cNvPr id="73" name="Rectangle 1067"/>
            <p:cNvSpPr>
              <a:spLocks noChangeArrowheads="1"/>
            </p:cNvSpPr>
            <p:nvPr/>
          </p:nvSpPr>
          <p:spPr bwMode="auto">
            <a:xfrm>
              <a:off x="6000760" y="5000636"/>
              <a:ext cx="285752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64" name="Oval 1086"/>
            <p:cNvSpPr>
              <a:spLocks noChangeArrowheads="1"/>
            </p:cNvSpPr>
            <p:nvPr/>
          </p:nvSpPr>
          <p:spPr bwMode="auto">
            <a:xfrm>
              <a:off x="6072198" y="507207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65" name="Oval 1086"/>
            <p:cNvSpPr>
              <a:spLocks noChangeArrowheads="1"/>
            </p:cNvSpPr>
            <p:nvPr/>
          </p:nvSpPr>
          <p:spPr bwMode="auto">
            <a:xfrm>
              <a:off x="6143636" y="5143512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59" grpId="0"/>
      <p:bldP spid="60" grpId="0"/>
      <p:bldP spid="61" grpId="0"/>
      <p:bldP spid="62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96876" y="1071546"/>
            <a:ext cx="8318500" cy="768350"/>
            <a:chOff x="115" y="1697"/>
            <a:chExt cx="5240" cy="484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115" y="1731"/>
              <a:ext cx="519" cy="429"/>
              <a:chOff x="115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15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95" y="1697"/>
              <a:ext cx="1666" cy="463"/>
              <a:chOff x="592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92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935" y="1697"/>
              <a:ext cx="1434" cy="463"/>
              <a:chOff x="196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96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105" y="1739"/>
              <a:ext cx="1461" cy="442"/>
              <a:chOff x="299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99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273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286520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Square pyramidal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64318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5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4281536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6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6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428153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5133996" y="2057400"/>
            <a:ext cx="2081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010448" y="2057400"/>
            <a:ext cx="2205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5062558" y="2651120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73948" y="2659052"/>
            <a:ext cx="19986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square pyramidal</a:t>
            </a:r>
          </a:p>
        </p:txBody>
      </p:sp>
      <p:pic>
        <p:nvPicPr>
          <p:cNvPr id="37" name="Picture 11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 contrast="30000"/>
          </a:blip>
          <a:srcRect/>
          <a:stretch>
            <a:fillRect/>
          </a:stretch>
        </p:blipFill>
        <p:spPr bwMode="auto">
          <a:xfrm>
            <a:off x="2071670" y="4286256"/>
            <a:ext cx="1955242" cy="1866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6" name="Group 45"/>
          <p:cNvGrpSpPr/>
          <p:nvPr/>
        </p:nvGrpSpPr>
        <p:grpSpPr>
          <a:xfrm>
            <a:off x="6148409" y="3214686"/>
            <a:ext cx="1495425" cy="1571636"/>
            <a:chOff x="5572132" y="3143248"/>
            <a:chExt cx="1495425" cy="1571636"/>
          </a:xfrm>
        </p:grpSpPr>
        <p:pic>
          <p:nvPicPr>
            <p:cNvPr id="38" name="Picture 1071" descr="cha56011_t1001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/>
            <a:stretch>
              <a:fillRect/>
            </a:stretch>
          </p:blipFill>
          <p:spPr bwMode="auto">
            <a:xfrm>
              <a:off x="5572132" y="3143248"/>
              <a:ext cx="1495425" cy="152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Rectangle 1067"/>
            <p:cNvSpPr>
              <a:spLocks noChangeArrowheads="1"/>
            </p:cNvSpPr>
            <p:nvPr/>
          </p:nvSpPr>
          <p:spPr bwMode="auto">
            <a:xfrm>
              <a:off x="6215074" y="4429132"/>
              <a:ext cx="285752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45" name="Oval 1086"/>
            <p:cNvSpPr>
              <a:spLocks noChangeArrowheads="1"/>
            </p:cNvSpPr>
            <p:nvPr/>
          </p:nvSpPr>
          <p:spPr bwMode="auto">
            <a:xfrm>
              <a:off x="6353188" y="450057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43" name="Oval 1086"/>
            <p:cNvSpPr>
              <a:spLocks noChangeArrowheads="1"/>
            </p:cNvSpPr>
            <p:nvPr/>
          </p:nvSpPr>
          <p:spPr bwMode="auto">
            <a:xfrm>
              <a:off x="6215074" y="450057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4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96876" y="1071546"/>
            <a:ext cx="8318500" cy="768350"/>
            <a:chOff x="115" y="1697"/>
            <a:chExt cx="5240" cy="484"/>
          </a:xfrm>
        </p:grpSpPr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115" y="1731"/>
              <a:ext cx="519" cy="429"/>
              <a:chOff x="115" y="1731"/>
              <a:chExt cx="519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15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495" y="1697"/>
              <a:ext cx="1666" cy="463"/>
              <a:chOff x="592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92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7" name="Group 21"/>
            <p:cNvGrpSpPr>
              <a:grpSpLocks/>
            </p:cNvGrpSpPr>
            <p:nvPr/>
          </p:nvGrpSpPr>
          <p:grpSpPr bwMode="auto">
            <a:xfrm>
              <a:off x="1935" y="1697"/>
              <a:ext cx="1434" cy="463"/>
              <a:chOff x="196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196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3105" y="1739"/>
              <a:ext cx="1461" cy="442"/>
              <a:chOff x="2999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2999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273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9" name="Group 23"/>
            <p:cNvGrpSpPr>
              <a:grpSpLocks/>
            </p:cNvGrpSpPr>
            <p:nvPr/>
          </p:nvGrpSpPr>
          <p:grpSpPr bwMode="auto">
            <a:xfrm>
              <a:off x="4590" y="1731"/>
              <a:ext cx="765" cy="446"/>
              <a:chOff x="4590" y="1731"/>
              <a:chExt cx="765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590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63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sp>
        <p:nvSpPr>
          <p:cNvPr id="2066" name="Text Box 49"/>
          <p:cNvSpPr txBox="1">
            <a:spLocks noChangeArrowheads="1"/>
          </p:cNvSpPr>
          <p:nvPr/>
        </p:nvSpPr>
        <p:spPr bwMode="auto">
          <a:xfrm>
            <a:off x="2143122" y="6286520"/>
            <a:ext cx="20002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1600" b="1" dirty="0" smtClean="0">
                <a:latin typeface="Arial Narrow" pitchFamily="34" charset="0"/>
              </a:rPr>
              <a:t>Square planar</a:t>
            </a:r>
          </a:p>
        </p:txBody>
      </p:sp>
      <p:sp>
        <p:nvSpPr>
          <p:cNvPr id="40" name="Text Box 51"/>
          <p:cNvSpPr txBox="1">
            <a:spLocks noChangeArrowheads="1"/>
          </p:cNvSpPr>
          <p:nvPr/>
        </p:nvSpPr>
        <p:spPr bwMode="auto">
          <a:xfrm>
            <a:off x="406400" y="264318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5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1" name="Text Box 52"/>
          <p:cNvSpPr txBox="1">
            <a:spLocks noChangeArrowheads="1"/>
          </p:cNvSpPr>
          <p:nvPr/>
        </p:nvSpPr>
        <p:spPr bwMode="auto">
          <a:xfrm>
            <a:off x="2057400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5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2" name="Text Box 53"/>
          <p:cNvSpPr txBox="1">
            <a:spLocks noChangeArrowheads="1"/>
          </p:cNvSpPr>
          <p:nvPr/>
        </p:nvSpPr>
        <p:spPr bwMode="auto">
          <a:xfrm>
            <a:off x="4281536" y="264318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1</a:t>
            </a:r>
          </a:p>
        </p:txBody>
      </p:sp>
      <p:sp>
        <p:nvSpPr>
          <p:cNvPr id="47" name="Text Box 56"/>
          <p:cNvSpPr txBox="1">
            <a:spLocks noChangeArrowheads="1"/>
          </p:cNvSpPr>
          <p:nvPr/>
        </p:nvSpPr>
        <p:spPr bwMode="auto">
          <a:xfrm>
            <a:off x="406400" y="2058988"/>
            <a:ext cx="5277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6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8" name="Text Box 57"/>
          <p:cNvSpPr txBox="1">
            <a:spLocks noChangeArrowheads="1"/>
          </p:cNvSpPr>
          <p:nvPr/>
        </p:nvSpPr>
        <p:spPr bwMode="auto">
          <a:xfrm>
            <a:off x="2057400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6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9" name="Text Box 58"/>
          <p:cNvSpPr txBox="1">
            <a:spLocks noChangeArrowheads="1"/>
          </p:cNvSpPr>
          <p:nvPr/>
        </p:nvSpPr>
        <p:spPr bwMode="auto">
          <a:xfrm>
            <a:off x="4281536" y="2058988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latin typeface="Arial Narrow" pitchFamily="34" charset="0"/>
              </a:rPr>
              <a:t>0</a:t>
            </a:r>
          </a:p>
        </p:txBody>
      </p:sp>
      <p:sp>
        <p:nvSpPr>
          <p:cNvPr id="50" name="Text Box 59"/>
          <p:cNvSpPr txBox="1">
            <a:spLocks noChangeArrowheads="1"/>
          </p:cNvSpPr>
          <p:nvPr/>
        </p:nvSpPr>
        <p:spPr bwMode="auto">
          <a:xfrm>
            <a:off x="5133996" y="2057400"/>
            <a:ext cx="2081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1" name="Text Box 60"/>
          <p:cNvSpPr txBox="1">
            <a:spLocks noChangeArrowheads="1"/>
          </p:cNvSpPr>
          <p:nvPr/>
        </p:nvSpPr>
        <p:spPr bwMode="auto">
          <a:xfrm>
            <a:off x="7010448" y="2057400"/>
            <a:ext cx="22050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2" name="Text Box 63"/>
          <p:cNvSpPr txBox="1">
            <a:spLocks noChangeArrowheads="1"/>
          </p:cNvSpPr>
          <p:nvPr/>
        </p:nvSpPr>
        <p:spPr bwMode="auto">
          <a:xfrm>
            <a:off x="5062558" y="2651120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3" name="Text Box 62"/>
          <p:cNvSpPr txBox="1">
            <a:spLocks noChangeArrowheads="1"/>
          </p:cNvSpPr>
          <p:nvPr/>
        </p:nvSpPr>
        <p:spPr bwMode="auto">
          <a:xfrm>
            <a:off x="7073948" y="2659052"/>
            <a:ext cx="19986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square pyramidal</a:t>
            </a:r>
          </a:p>
        </p:txBody>
      </p:sp>
      <p:sp>
        <p:nvSpPr>
          <p:cNvPr id="36" name="Text Box 51"/>
          <p:cNvSpPr txBox="1">
            <a:spLocks noChangeArrowheads="1"/>
          </p:cNvSpPr>
          <p:nvPr/>
        </p:nvSpPr>
        <p:spPr bwMode="auto">
          <a:xfrm>
            <a:off x="406400" y="3258112"/>
            <a:ext cx="7248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 smtClean="0">
                <a:latin typeface="Arial Narrow" pitchFamily="34" charset="0"/>
              </a:rPr>
              <a:t>AB</a:t>
            </a:r>
            <a:r>
              <a:rPr lang="en-US" b="1" baseline="-25000" dirty="0" err="1" smtClean="0">
                <a:latin typeface="Arial Narrow" pitchFamily="34" charset="0"/>
              </a:rPr>
              <a:t>4</a:t>
            </a:r>
            <a:r>
              <a:rPr lang="en-US" b="1" dirty="0" err="1" smtClean="0">
                <a:latin typeface="Arial Narrow" pitchFamily="34" charset="0"/>
              </a:rPr>
              <a:t>E</a:t>
            </a:r>
            <a:r>
              <a:rPr lang="en-US" b="1" baseline="-25000" dirty="0" err="1" smtClean="0">
                <a:latin typeface="Arial Narrow" pitchFamily="34" charset="0"/>
              </a:rPr>
              <a:t>2</a:t>
            </a:r>
            <a:endParaRPr lang="en-US" b="1" baseline="-25000" dirty="0">
              <a:latin typeface="Arial Narrow" pitchFamily="34" charset="0"/>
            </a:endParaRPr>
          </a:p>
        </p:txBody>
      </p:sp>
      <p:sp>
        <p:nvSpPr>
          <p:cNvPr id="39" name="Text Box 52"/>
          <p:cNvSpPr txBox="1">
            <a:spLocks noChangeArrowheads="1"/>
          </p:cNvSpPr>
          <p:nvPr/>
        </p:nvSpPr>
        <p:spPr bwMode="auto">
          <a:xfrm>
            <a:off x="2057400" y="325811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4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4" name="Text Box 53"/>
          <p:cNvSpPr txBox="1">
            <a:spLocks noChangeArrowheads="1"/>
          </p:cNvSpPr>
          <p:nvPr/>
        </p:nvSpPr>
        <p:spPr bwMode="auto">
          <a:xfrm>
            <a:off x="4281536" y="3258112"/>
            <a:ext cx="2904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smtClean="0">
                <a:latin typeface="Arial Narrow" pitchFamily="34" charset="0"/>
              </a:rPr>
              <a:t>2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6" name="Text Box 63"/>
          <p:cNvSpPr txBox="1">
            <a:spLocks noChangeArrowheads="1"/>
          </p:cNvSpPr>
          <p:nvPr/>
        </p:nvSpPr>
        <p:spPr bwMode="auto">
          <a:xfrm>
            <a:off x="5062558" y="3266050"/>
            <a:ext cx="22240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ysClr val="windowText" lastClr="000000"/>
                </a:solidFill>
                <a:latin typeface="Arial Narrow" pitchFamily="34" charset="0"/>
              </a:rPr>
              <a:t>Octahedral</a:t>
            </a:r>
            <a:endParaRPr lang="en-US" b="1" dirty="0">
              <a:solidFill>
                <a:sysClr val="windowText" lastClr="000000"/>
              </a:solidFill>
              <a:latin typeface="Arial Narrow" pitchFamily="34" charset="0"/>
            </a:endParaRPr>
          </a:p>
        </p:txBody>
      </p:sp>
      <p:sp>
        <p:nvSpPr>
          <p:cNvPr id="54" name="Text Box 62"/>
          <p:cNvSpPr txBox="1">
            <a:spLocks noChangeArrowheads="1"/>
          </p:cNvSpPr>
          <p:nvPr/>
        </p:nvSpPr>
        <p:spPr bwMode="auto">
          <a:xfrm>
            <a:off x="7073948" y="3273982"/>
            <a:ext cx="19986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square planar</a:t>
            </a:r>
          </a:p>
        </p:txBody>
      </p:sp>
      <p:pic>
        <p:nvPicPr>
          <p:cNvPr id="55" name="Picture 109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 contrast="30000"/>
          </a:blip>
          <a:srcRect/>
          <a:stretch>
            <a:fillRect/>
          </a:stretch>
        </p:blipFill>
        <p:spPr bwMode="auto">
          <a:xfrm>
            <a:off x="2071670" y="4464397"/>
            <a:ext cx="2071702" cy="182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1" name="Group 70"/>
          <p:cNvGrpSpPr/>
          <p:nvPr/>
        </p:nvGrpSpPr>
        <p:grpSpPr>
          <a:xfrm>
            <a:off x="5648343" y="3643314"/>
            <a:ext cx="1495425" cy="1643074"/>
            <a:chOff x="5572132" y="3571876"/>
            <a:chExt cx="1495425" cy="1643074"/>
          </a:xfrm>
        </p:grpSpPr>
        <p:pic>
          <p:nvPicPr>
            <p:cNvPr id="38" name="Picture 1071" descr="cha56011_t1001i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/>
            <a:stretch>
              <a:fillRect/>
            </a:stretch>
          </p:blipFill>
          <p:spPr bwMode="auto">
            <a:xfrm>
              <a:off x="5572132" y="3643314"/>
              <a:ext cx="1495425" cy="1527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Rectangle 1067"/>
            <p:cNvSpPr>
              <a:spLocks noChangeArrowheads="1"/>
            </p:cNvSpPr>
            <p:nvPr/>
          </p:nvSpPr>
          <p:spPr bwMode="auto">
            <a:xfrm>
              <a:off x="6215074" y="4929198"/>
              <a:ext cx="285752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45" name="Oval 1086"/>
            <p:cNvSpPr>
              <a:spLocks noChangeArrowheads="1"/>
            </p:cNvSpPr>
            <p:nvPr/>
          </p:nvSpPr>
          <p:spPr bwMode="auto">
            <a:xfrm>
              <a:off x="6353188" y="507207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43" name="Oval 1086"/>
            <p:cNvSpPr>
              <a:spLocks noChangeArrowheads="1"/>
            </p:cNvSpPr>
            <p:nvPr/>
          </p:nvSpPr>
          <p:spPr bwMode="auto">
            <a:xfrm>
              <a:off x="6215074" y="507207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68" name="Rectangle 1067"/>
            <p:cNvSpPr>
              <a:spLocks noChangeArrowheads="1"/>
            </p:cNvSpPr>
            <p:nvPr/>
          </p:nvSpPr>
          <p:spPr bwMode="auto">
            <a:xfrm>
              <a:off x="6215074" y="3571876"/>
              <a:ext cx="285752" cy="285752"/>
            </a:xfrm>
            <a:prstGeom prst="rect">
              <a:avLst/>
            </a:prstGeom>
            <a:solidFill>
              <a:srgbClr val="7030A0"/>
            </a:solidFill>
            <a:ln w="9525">
              <a:noFill/>
              <a:miter lim="800000"/>
              <a:headEnd/>
              <a:tailEnd/>
            </a:ln>
            <a:effectLst>
              <a:softEdge rad="63500"/>
            </a:effectLst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69" name="Oval 1086"/>
            <p:cNvSpPr>
              <a:spLocks noChangeArrowheads="1"/>
            </p:cNvSpPr>
            <p:nvPr/>
          </p:nvSpPr>
          <p:spPr bwMode="auto">
            <a:xfrm>
              <a:off x="6353188" y="364331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  <p:sp>
          <p:nvSpPr>
            <p:cNvPr id="70" name="Oval 1086"/>
            <p:cNvSpPr>
              <a:spLocks noChangeArrowheads="1"/>
            </p:cNvSpPr>
            <p:nvPr/>
          </p:nvSpPr>
          <p:spPr bwMode="auto">
            <a:xfrm>
              <a:off x="6215074" y="3643314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>
                <a:latin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6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3" name="Picture 102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57000" contrast="20000"/>
          </a:blip>
          <a:srcRect/>
          <a:stretch>
            <a:fillRect/>
          </a:stretch>
        </p:blipFill>
        <p:spPr bwMode="auto">
          <a:xfrm>
            <a:off x="1000100" y="142852"/>
            <a:ext cx="68580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53"/>
          <p:cNvGrpSpPr/>
          <p:nvPr/>
        </p:nvGrpSpPr>
        <p:grpSpPr>
          <a:xfrm>
            <a:off x="928662" y="142852"/>
            <a:ext cx="6929486" cy="644530"/>
            <a:chOff x="928662" y="142852"/>
            <a:chExt cx="6929486" cy="644530"/>
          </a:xfrm>
        </p:grpSpPr>
        <p:sp>
          <p:nvSpPr>
            <p:cNvPr id="4" name="Title 1"/>
            <p:cNvSpPr txBox="1">
              <a:spLocks/>
            </p:cNvSpPr>
            <p:nvPr/>
          </p:nvSpPr>
          <p:spPr>
            <a:xfrm>
              <a:off x="928662" y="142852"/>
              <a:ext cx="6929486" cy="642942"/>
            </a:xfrm>
            <a:prstGeom prst="rect">
              <a:avLst/>
            </a:prstGeom>
            <a:solidFill>
              <a:srgbClr val="FF0066"/>
            </a:solidFill>
          </p:spPr>
          <p:txBody>
            <a:bodyPr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all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endParaRP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1000127" y="177781"/>
              <a:ext cx="6730244" cy="536575"/>
              <a:chOff x="1000127" y="71414"/>
              <a:chExt cx="6730244" cy="536575"/>
            </a:xfrm>
          </p:grpSpPr>
          <p:grpSp>
            <p:nvGrpSpPr>
              <p:cNvPr id="5" name="Group 24"/>
              <p:cNvGrpSpPr>
                <a:grpSpLocks/>
              </p:cNvGrpSpPr>
              <p:nvPr/>
            </p:nvGrpSpPr>
            <p:grpSpPr bwMode="auto">
              <a:xfrm>
                <a:off x="1000127" y="71414"/>
                <a:ext cx="5732464" cy="536575"/>
                <a:chOff x="495" y="1697"/>
                <a:chExt cx="3611" cy="338"/>
              </a:xfrm>
            </p:grpSpPr>
            <p:sp>
              <p:nvSpPr>
                <p:cNvPr id="19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495" y="1773"/>
                  <a:ext cx="364" cy="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Class</a:t>
                  </a:r>
                  <a:endParaRPr lang="en-US" sz="14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17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810" y="1697"/>
                  <a:ext cx="765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Total number </a:t>
                  </a:r>
                </a:p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of e</a:t>
                  </a:r>
                  <a:r>
                    <a:rPr lang="en-US" sz="1400" b="1" baseline="30000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-</a:t>
                  </a: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 pairs</a:t>
                  </a:r>
                  <a:endParaRPr lang="en-US" sz="14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15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1485" y="1697"/>
                  <a:ext cx="77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Number of bonding pairs</a:t>
                  </a:r>
                  <a:endParaRPr lang="en-US" sz="1400" b="1" dirty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</p:txBody>
            </p:sp>
            <p:sp>
              <p:nvSpPr>
                <p:cNvPr id="13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2700" y="1705"/>
                  <a:ext cx="900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Arrangement of</a:t>
                  </a:r>
                  <a:r>
                    <a:rPr lang="en-US" sz="1400" b="1" u="sng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 </a:t>
                  </a:r>
                  <a:endParaRPr lang="en-US" sz="1400" b="1" u="sng" dirty="0" smtClean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endParaRPr>
                </a:p>
                <a:p>
                  <a:pPr algn="ctr" eaLnBrk="0" hangingPunct="0">
                    <a:defRPr/>
                  </a:pPr>
                  <a:r>
                    <a:rPr lang="en-US" sz="1400" b="1" dirty="0" smtClean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electron </a:t>
                  </a: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pairs</a:t>
                  </a:r>
                </a:p>
              </p:txBody>
            </p:sp>
            <p:sp>
              <p:nvSpPr>
                <p:cNvPr id="11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555" y="1697"/>
                  <a:ext cx="551" cy="3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Molecular</a:t>
                  </a:r>
                </a:p>
                <a:p>
                  <a:pPr algn="ctr" eaLnBrk="0" hangingPunct="0">
                    <a:defRPr/>
                  </a:pPr>
                  <a:r>
                    <a:rPr lang="en-US" sz="1400" b="1" dirty="0">
                      <a:ln>
                        <a:solidFill>
                          <a:schemeClr val="tx1"/>
                        </a:solidFill>
                      </a:ln>
                      <a:solidFill>
                        <a:srgbClr val="FFC000"/>
                      </a:solidFill>
                      <a:latin typeface="Arial Narrow" pitchFamily="34" charset="0"/>
                    </a:rPr>
                    <a:t>Geometry</a:t>
                  </a:r>
                </a:p>
              </p:txBody>
            </p:sp>
          </p:grpSp>
          <p:sp>
            <p:nvSpPr>
              <p:cNvPr id="21" name="Text Box 6"/>
              <p:cNvSpPr txBox="1">
                <a:spLocks noChangeArrowheads="1"/>
              </p:cNvSpPr>
              <p:nvPr/>
            </p:nvSpPr>
            <p:spPr bwMode="auto">
              <a:xfrm>
                <a:off x="3571868" y="71414"/>
                <a:ext cx="1223978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 b="1" dirty="0" smtClean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Number of Lone pairs</a:t>
                </a:r>
                <a:endParaRPr lang="en-US" sz="14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endParaRPr>
              </a:p>
            </p:txBody>
          </p:sp>
          <p:sp>
            <p:nvSpPr>
              <p:cNvPr id="23" name="Text Box 8"/>
              <p:cNvSpPr txBox="1">
                <a:spLocks noChangeArrowheads="1"/>
              </p:cNvSpPr>
              <p:nvPr/>
            </p:nvSpPr>
            <p:spPr bwMode="auto">
              <a:xfrm>
                <a:off x="6858016" y="192265"/>
                <a:ext cx="87235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1400" b="1" dirty="0" smtClean="0">
                    <a:ln>
                      <a:solidFill>
                        <a:schemeClr val="tx1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Examples</a:t>
                </a:r>
                <a:endParaRPr lang="en-US" sz="14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endParaRPr>
              </a:p>
            </p:txBody>
          </p:sp>
        </p:grpSp>
        <p:cxnSp>
          <p:nvCxnSpPr>
            <p:cNvPr id="27" name="Straight Connector 26"/>
            <p:cNvCxnSpPr/>
            <p:nvPr/>
          </p:nvCxnSpPr>
          <p:spPr>
            <a:xfrm>
              <a:off x="928662" y="785794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928662" y="142852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Connector 30"/>
          <p:cNvCxnSpPr/>
          <p:nvPr/>
        </p:nvCxnSpPr>
        <p:spPr>
          <a:xfrm>
            <a:off x="1000100" y="1428736"/>
            <a:ext cx="685804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00100" y="2143116"/>
            <a:ext cx="685804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00100" y="2855908"/>
            <a:ext cx="685804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603" idx="1"/>
          </p:cNvCxnSpPr>
          <p:nvPr/>
        </p:nvCxnSpPr>
        <p:spPr>
          <a:xfrm rot="10800000" flipH="1" flipV="1">
            <a:off x="1000100" y="3571852"/>
            <a:ext cx="6858048" cy="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00100" y="4429132"/>
            <a:ext cx="685804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00100" y="5286388"/>
            <a:ext cx="6858048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8662" y="6072206"/>
            <a:ext cx="6929486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00100" y="6784998"/>
            <a:ext cx="6929486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Predicting Molecular Geometry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  <a:defRPr/>
            </a:pP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General Steps: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Draw Lewis structure for molecule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Count number of lone pairs on the central atom and number of atoms bonded to the central atom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Use </a:t>
            </a:r>
            <a:r>
              <a:rPr lang="en-SG" sz="2400" b="1" dirty="0" err="1" smtClean="0">
                <a:latin typeface="Arial Narrow" pitchFamily="34" charset="0"/>
              </a:rPr>
              <a:t>VSEPR</a:t>
            </a:r>
            <a:r>
              <a:rPr lang="en-SG" sz="2400" b="1" dirty="0" smtClean="0">
                <a:latin typeface="Arial Narrow" pitchFamily="34" charset="0"/>
              </a:rPr>
              <a:t> to predict the geometry of the molecule</a:t>
            </a: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What are the molecular geometries of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SO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baseline="-25000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and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SF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?</a:t>
            </a:r>
          </a:p>
        </p:txBody>
      </p:sp>
      <p:grpSp>
        <p:nvGrpSpPr>
          <p:cNvPr id="57" name="Group 45"/>
          <p:cNvGrpSpPr>
            <a:grpSpLocks/>
          </p:cNvGrpSpPr>
          <p:nvPr/>
        </p:nvGrpSpPr>
        <p:grpSpPr bwMode="auto">
          <a:xfrm>
            <a:off x="1508103" y="4810142"/>
            <a:ext cx="1774825" cy="476250"/>
            <a:chOff x="770" y="3600"/>
            <a:chExt cx="1118" cy="300"/>
          </a:xfrm>
        </p:grpSpPr>
        <p:sp>
          <p:nvSpPr>
            <p:cNvPr id="58" name="Text Box 20"/>
            <p:cNvSpPr txBox="1">
              <a:spLocks noChangeArrowheads="1"/>
            </p:cNvSpPr>
            <p:nvPr/>
          </p:nvSpPr>
          <p:spPr bwMode="auto">
            <a:xfrm>
              <a:off x="1199" y="3667"/>
              <a:ext cx="19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S</a:t>
              </a:r>
            </a:p>
          </p:txBody>
        </p:sp>
        <p:sp>
          <p:nvSpPr>
            <p:cNvPr id="59" name="Text Box 21"/>
            <p:cNvSpPr txBox="1">
              <a:spLocks noChangeArrowheads="1"/>
            </p:cNvSpPr>
            <p:nvPr/>
          </p:nvSpPr>
          <p:spPr bwMode="auto">
            <a:xfrm>
              <a:off x="770" y="3630"/>
              <a:ext cx="20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O</a:t>
              </a:r>
            </a:p>
          </p:txBody>
        </p:sp>
        <p:grpSp>
          <p:nvGrpSpPr>
            <p:cNvPr id="60" name="Group 25"/>
            <p:cNvGrpSpPr>
              <a:grpSpLocks/>
            </p:cNvGrpSpPr>
            <p:nvPr/>
          </p:nvGrpSpPr>
          <p:grpSpPr bwMode="auto">
            <a:xfrm>
              <a:off x="960" y="3729"/>
              <a:ext cx="240" cy="44"/>
              <a:chOff x="960" y="3712"/>
              <a:chExt cx="240" cy="44"/>
            </a:xfrm>
          </p:grpSpPr>
          <p:sp>
            <p:nvSpPr>
              <p:cNvPr id="82" name="Line 22"/>
              <p:cNvSpPr>
                <a:spLocks noChangeShapeType="1"/>
              </p:cNvSpPr>
              <p:nvPr/>
            </p:nvSpPr>
            <p:spPr bwMode="auto">
              <a:xfrm>
                <a:off x="960" y="375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>
                  <a:latin typeface="Arial Narrow" pitchFamily="34" charset="0"/>
                </a:endParaRPr>
              </a:p>
            </p:txBody>
          </p:sp>
          <p:sp>
            <p:nvSpPr>
              <p:cNvPr id="83" name="Line 23"/>
              <p:cNvSpPr>
                <a:spLocks noChangeShapeType="1"/>
              </p:cNvSpPr>
              <p:nvPr/>
            </p:nvSpPr>
            <p:spPr bwMode="auto">
              <a:xfrm>
                <a:off x="960" y="37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>
                  <a:latin typeface="Arial Narrow" pitchFamily="34" charset="0"/>
                </a:endParaRPr>
              </a:p>
            </p:txBody>
          </p:sp>
        </p:grpSp>
        <p:sp>
          <p:nvSpPr>
            <p:cNvPr id="61" name="Line 24"/>
            <p:cNvSpPr>
              <a:spLocks noChangeShapeType="1"/>
            </p:cNvSpPr>
            <p:nvPr/>
          </p:nvSpPr>
          <p:spPr bwMode="auto">
            <a:xfrm>
              <a:off x="1393" y="3750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 Narrow" pitchFamily="34" charset="0"/>
              </a:endParaRPr>
            </a:p>
          </p:txBody>
        </p:sp>
        <p:sp>
          <p:nvSpPr>
            <p:cNvPr id="62" name="Text Box 26"/>
            <p:cNvSpPr txBox="1">
              <a:spLocks noChangeArrowheads="1"/>
            </p:cNvSpPr>
            <p:nvPr/>
          </p:nvSpPr>
          <p:spPr bwMode="auto">
            <a:xfrm>
              <a:off x="1636" y="3622"/>
              <a:ext cx="20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O</a:t>
              </a:r>
            </a:p>
          </p:txBody>
        </p:sp>
        <p:grpSp>
          <p:nvGrpSpPr>
            <p:cNvPr id="63" name="Group 27"/>
            <p:cNvGrpSpPr>
              <a:grpSpLocks/>
            </p:cNvGrpSpPr>
            <p:nvPr/>
          </p:nvGrpSpPr>
          <p:grpSpPr bwMode="auto">
            <a:xfrm rot="10800000">
              <a:off x="784" y="3600"/>
              <a:ext cx="144" cy="48"/>
              <a:chOff x="3824" y="3888"/>
              <a:chExt cx="144" cy="48"/>
            </a:xfrm>
          </p:grpSpPr>
          <p:sp>
            <p:nvSpPr>
              <p:cNvPr id="80" name="Oval 28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81" name="Oval 29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64" name="Group 30"/>
            <p:cNvGrpSpPr>
              <a:grpSpLocks/>
            </p:cNvGrpSpPr>
            <p:nvPr/>
          </p:nvGrpSpPr>
          <p:grpSpPr bwMode="auto">
            <a:xfrm rot="10800000">
              <a:off x="784" y="3840"/>
              <a:ext cx="144" cy="48"/>
              <a:chOff x="3824" y="3888"/>
              <a:chExt cx="144" cy="48"/>
            </a:xfrm>
          </p:grpSpPr>
          <p:sp>
            <p:nvSpPr>
              <p:cNvPr id="78" name="Oval 31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9" name="Oval 32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65" name="Group 33"/>
            <p:cNvGrpSpPr>
              <a:grpSpLocks/>
            </p:cNvGrpSpPr>
            <p:nvPr/>
          </p:nvGrpSpPr>
          <p:grpSpPr bwMode="auto">
            <a:xfrm rot="10800000">
              <a:off x="1664" y="3600"/>
              <a:ext cx="144" cy="48"/>
              <a:chOff x="3824" y="3888"/>
              <a:chExt cx="144" cy="48"/>
            </a:xfrm>
          </p:grpSpPr>
          <p:sp>
            <p:nvSpPr>
              <p:cNvPr id="76" name="Oval 34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7" name="Oval 35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66" name="Group 36"/>
            <p:cNvGrpSpPr>
              <a:grpSpLocks/>
            </p:cNvGrpSpPr>
            <p:nvPr/>
          </p:nvGrpSpPr>
          <p:grpSpPr bwMode="auto">
            <a:xfrm rot="10800000">
              <a:off x="1664" y="3840"/>
              <a:ext cx="144" cy="48"/>
              <a:chOff x="3824" y="3888"/>
              <a:chExt cx="144" cy="48"/>
            </a:xfrm>
          </p:grpSpPr>
          <p:sp>
            <p:nvSpPr>
              <p:cNvPr id="74" name="Oval 37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5" name="Oval 38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67" name="Group 39"/>
            <p:cNvGrpSpPr>
              <a:grpSpLocks/>
            </p:cNvGrpSpPr>
            <p:nvPr/>
          </p:nvGrpSpPr>
          <p:grpSpPr bwMode="auto">
            <a:xfrm rot="10800000">
              <a:off x="1216" y="3600"/>
              <a:ext cx="144" cy="48"/>
              <a:chOff x="3824" y="3888"/>
              <a:chExt cx="144" cy="48"/>
            </a:xfrm>
          </p:grpSpPr>
          <p:sp>
            <p:nvSpPr>
              <p:cNvPr id="72" name="Oval 40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3" name="Oval 41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68" name="Group 42"/>
            <p:cNvGrpSpPr>
              <a:grpSpLocks/>
            </p:cNvGrpSpPr>
            <p:nvPr/>
          </p:nvGrpSpPr>
          <p:grpSpPr bwMode="auto">
            <a:xfrm rot="5400000">
              <a:off x="1788" y="3724"/>
              <a:ext cx="152" cy="48"/>
              <a:chOff x="3816" y="3888"/>
              <a:chExt cx="152" cy="48"/>
            </a:xfrm>
          </p:grpSpPr>
          <p:sp>
            <p:nvSpPr>
              <p:cNvPr id="69" name="Oval 43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71" name="Oval 44"/>
              <p:cNvSpPr>
                <a:spLocks noChangeArrowheads="1"/>
              </p:cNvSpPr>
              <p:nvPr/>
            </p:nvSpPr>
            <p:spPr bwMode="auto">
              <a:xfrm rot="5400000">
                <a:off x="3816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</p:grpSp>
      <p:sp>
        <p:nvSpPr>
          <p:cNvPr id="84" name="Text Box 49"/>
          <p:cNvSpPr txBox="1">
            <a:spLocks noChangeArrowheads="1"/>
          </p:cNvSpPr>
          <p:nvPr/>
        </p:nvSpPr>
        <p:spPr bwMode="auto">
          <a:xfrm>
            <a:off x="1928794" y="5429264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atin typeface="Arial Narrow" pitchFamily="34" charset="0"/>
              </a:rPr>
              <a:t>AB</a:t>
            </a:r>
            <a:r>
              <a:rPr lang="en-US" b="1" baseline="-25000" dirty="0" err="1">
                <a:latin typeface="Arial Narrow" pitchFamily="34" charset="0"/>
              </a:rPr>
              <a:t>2</a:t>
            </a:r>
            <a:r>
              <a:rPr lang="en-US" b="1" dirty="0" err="1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85" name="Text Box 50"/>
          <p:cNvSpPr txBox="1">
            <a:spLocks noChangeArrowheads="1"/>
          </p:cNvSpPr>
          <p:nvPr/>
        </p:nvSpPr>
        <p:spPr bwMode="auto">
          <a:xfrm>
            <a:off x="1928794" y="5953148"/>
            <a:ext cx="5838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bent</a:t>
            </a:r>
          </a:p>
        </p:txBody>
      </p:sp>
      <p:grpSp>
        <p:nvGrpSpPr>
          <p:cNvPr id="86" name="Group 101"/>
          <p:cNvGrpSpPr>
            <a:grpSpLocks/>
          </p:cNvGrpSpPr>
          <p:nvPr/>
        </p:nvGrpSpPr>
        <p:grpSpPr bwMode="auto">
          <a:xfrm>
            <a:off x="4476728" y="4657748"/>
            <a:ext cx="1924050" cy="2057400"/>
            <a:chOff x="3816" y="2391"/>
            <a:chExt cx="1212" cy="1296"/>
          </a:xfrm>
        </p:grpSpPr>
        <p:sp>
          <p:nvSpPr>
            <p:cNvPr id="87" name="Text Box 51"/>
            <p:cNvSpPr txBox="1">
              <a:spLocks noChangeArrowheads="1"/>
            </p:cNvSpPr>
            <p:nvPr/>
          </p:nvSpPr>
          <p:spPr bwMode="auto">
            <a:xfrm>
              <a:off x="4326" y="2914"/>
              <a:ext cx="19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S</a:t>
              </a:r>
            </a:p>
          </p:txBody>
        </p:sp>
        <p:sp>
          <p:nvSpPr>
            <p:cNvPr id="88" name="Line 52"/>
            <p:cNvSpPr>
              <a:spLocks noChangeShapeType="1"/>
            </p:cNvSpPr>
            <p:nvPr/>
          </p:nvSpPr>
          <p:spPr bwMode="auto">
            <a:xfrm>
              <a:off x="4560" y="3049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 Narrow" pitchFamily="34" charset="0"/>
              </a:endParaRPr>
            </a:p>
          </p:txBody>
        </p:sp>
        <p:sp>
          <p:nvSpPr>
            <p:cNvPr id="89" name="Line 53"/>
            <p:cNvSpPr>
              <a:spLocks noChangeShapeType="1"/>
            </p:cNvSpPr>
            <p:nvPr/>
          </p:nvSpPr>
          <p:spPr bwMode="auto">
            <a:xfrm>
              <a:off x="4032" y="3049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 Narrow" pitchFamily="34" charset="0"/>
              </a:endParaRPr>
            </a:p>
          </p:txBody>
        </p:sp>
        <p:sp>
          <p:nvSpPr>
            <p:cNvPr id="90" name="Line 54"/>
            <p:cNvSpPr>
              <a:spLocks noChangeShapeType="1"/>
            </p:cNvSpPr>
            <p:nvPr/>
          </p:nvSpPr>
          <p:spPr bwMode="auto">
            <a:xfrm rot="-5400000">
              <a:off x="4296" y="3288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 Narrow" pitchFamily="34" charset="0"/>
              </a:endParaRPr>
            </a:p>
          </p:txBody>
        </p:sp>
        <p:sp>
          <p:nvSpPr>
            <p:cNvPr id="91" name="Line 55"/>
            <p:cNvSpPr>
              <a:spLocks noChangeShapeType="1"/>
            </p:cNvSpPr>
            <p:nvPr/>
          </p:nvSpPr>
          <p:spPr bwMode="auto">
            <a:xfrm rot="-5400000">
              <a:off x="4296" y="279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>
                <a:latin typeface="Arial Narrow" pitchFamily="34" charset="0"/>
              </a:endParaRPr>
            </a:p>
          </p:txBody>
        </p:sp>
        <p:grpSp>
          <p:nvGrpSpPr>
            <p:cNvPr id="92" name="Group 57"/>
            <p:cNvGrpSpPr>
              <a:grpSpLocks/>
            </p:cNvGrpSpPr>
            <p:nvPr/>
          </p:nvGrpSpPr>
          <p:grpSpPr bwMode="auto">
            <a:xfrm rot="10800000">
              <a:off x="4370" y="2391"/>
              <a:ext cx="144" cy="48"/>
              <a:chOff x="3824" y="3888"/>
              <a:chExt cx="144" cy="48"/>
            </a:xfrm>
          </p:grpSpPr>
          <p:sp>
            <p:nvSpPr>
              <p:cNvPr id="137" name="Oval 58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38" name="Oval 59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93" name="Group 60"/>
            <p:cNvGrpSpPr>
              <a:grpSpLocks/>
            </p:cNvGrpSpPr>
            <p:nvPr/>
          </p:nvGrpSpPr>
          <p:grpSpPr bwMode="auto">
            <a:xfrm rot="2198046">
              <a:off x="4464" y="2880"/>
              <a:ext cx="144" cy="48"/>
              <a:chOff x="3824" y="3888"/>
              <a:chExt cx="144" cy="48"/>
            </a:xfrm>
          </p:grpSpPr>
          <p:sp>
            <p:nvSpPr>
              <p:cNvPr id="135" name="Oval 61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36" name="Oval 62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94" name="Group 46"/>
            <p:cNvGrpSpPr>
              <a:grpSpLocks/>
            </p:cNvGrpSpPr>
            <p:nvPr/>
          </p:nvGrpSpPr>
          <p:grpSpPr bwMode="auto">
            <a:xfrm rot="10800000">
              <a:off x="4352" y="3639"/>
              <a:ext cx="144" cy="48"/>
              <a:chOff x="3824" y="3888"/>
              <a:chExt cx="144" cy="48"/>
            </a:xfrm>
          </p:grpSpPr>
          <p:sp>
            <p:nvSpPr>
              <p:cNvPr id="133" name="Oval 47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34" name="Oval 48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sp>
          <p:nvSpPr>
            <p:cNvPr id="95" name="Text Box 56"/>
            <p:cNvSpPr txBox="1">
              <a:spLocks noChangeArrowheads="1"/>
            </p:cNvSpPr>
            <p:nvPr/>
          </p:nvSpPr>
          <p:spPr bwMode="auto">
            <a:xfrm>
              <a:off x="4318" y="3409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F</a:t>
              </a:r>
            </a:p>
          </p:txBody>
        </p:sp>
        <p:grpSp>
          <p:nvGrpSpPr>
            <p:cNvPr id="96" name="Group 63"/>
            <p:cNvGrpSpPr>
              <a:grpSpLocks/>
            </p:cNvGrpSpPr>
            <p:nvPr/>
          </p:nvGrpSpPr>
          <p:grpSpPr bwMode="auto">
            <a:xfrm rot="5400000">
              <a:off x="4456" y="3503"/>
              <a:ext cx="144" cy="48"/>
              <a:chOff x="3824" y="3888"/>
              <a:chExt cx="144" cy="48"/>
            </a:xfrm>
          </p:grpSpPr>
          <p:sp>
            <p:nvSpPr>
              <p:cNvPr id="131" name="Oval 64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32" name="Oval 65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97" name="Group 66"/>
            <p:cNvGrpSpPr>
              <a:grpSpLocks/>
            </p:cNvGrpSpPr>
            <p:nvPr/>
          </p:nvGrpSpPr>
          <p:grpSpPr bwMode="auto">
            <a:xfrm rot="5400000">
              <a:off x="4248" y="3503"/>
              <a:ext cx="144" cy="48"/>
              <a:chOff x="3824" y="3888"/>
              <a:chExt cx="144" cy="48"/>
            </a:xfrm>
          </p:grpSpPr>
          <p:sp>
            <p:nvSpPr>
              <p:cNvPr id="129" name="Oval 67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30" name="Oval 68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sp>
          <p:nvSpPr>
            <p:cNvPr id="98" name="Text Box 70"/>
            <p:cNvSpPr txBox="1">
              <a:spLocks noChangeArrowheads="1"/>
            </p:cNvSpPr>
            <p:nvPr/>
          </p:nvSpPr>
          <p:spPr bwMode="auto">
            <a:xfrm>
              <a:off x="4328" y="2408"/>
              <a:ext cx="18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F</a:t>
              </a:r>
            </a:p>
          </p:txBody>
        </p:sp>
        <p:grpSp>
          <p:nvGrpSpPr>
            <p:cNvPr id="99" name="Group 71"/>
            <p:cNvGrpSpPr>
              <a:grpSpLocks/>
            </p:cNvGrpSpPr>
            <p:nvPr/>
          </p:nvGrpSpPr>
          <p:grpSpPr bwMode="auto">
            <a:xfrm rot="5400000">
              <a:off x="4466" y="2511"/>
              <a:ext cx="144" cy="48"/>
              <a:chOff x="3824" y="3888"/>
              <a:chExt cx="144" cy="48"/>
            </a:xfrm>
          </p:grpSpPr>
          <p:sp>
            <p:nvSpPr>
              <p:cNvPr id="127" name="Oval 72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28" name="Oval 73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100" name="Group 74"/>
            <p:cNvGrpSpPr>
              <a:grpSpLocks/>
            </p:cNvGrpSpPr>
            <p:nvPr/>
          </p:nvGrpSpPr>
          <p:grpSpPr bwMode="auto">
            <a:xfrm rot="5400000">
              <a:off x="4258" y="2511"/>
              <a:ext cx="144" cy="48"/>
              <a:chOff x="3824" y="3888"/>
              <a:chExt cx="144" cy="48"/>
            </a:xfrm>
          </p:grpSpPr>
          <p:sp>
            <p:nvSpPr>
              <p:cNvPr id="125" name="Oval 75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  <p:sp>
            <p:nvSpPr>
              <p:cNvPr id="126" name="Oval 76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>
                  <a:latin typeface="Arial Narrow" pitchFamily="34" charset="0"/>
                </a:endParaRPr>
              </a:p>
            </p:txBody>
          </p:sp>
        </p:grpSp>
        <p:grpSp>
          <p:nvGrpSpPr>
            <p:cNvPr id="101" name="Group 98"/>
            <p:cNvGrpSpPr>
              <a:grpSpLocks/>
            </p:cNvGrpSpPr>
            <p:nvPr/>
          </p:nvGrpSpPr>
          <p:grpSpPr bwMode="auto">
            <a:xfrm>
              <a:off x="3816" y="2911"/>
              <a:ext cx="240" cy="256"/>
              <a:chOff x="3376" y="3832"/>
              <a:chExt cx="240" cy="256"/>
            </a:xfrm>
          </p:grpSpPr>
          <p:grpSp>
            <p:nvGrpSpPr>
              <p:cNvPr id="114" name="Group 86"/>
              <p:cNvGrpSpPr>
                <a:grpSpLocks/>
              </p:cNvGrpSpPr>
              <p:nvPr/>
            </p:nvGrpSpPr>
            <p:grpSpPr bwMode="auto">
              <a:xfrm rot="-5400000">
                <a:off x="3356" y="3852"/>
                <a:ext cx="256" cy="216"/>
                <a:chOff x="3312" y="2487"/>
                <a:chExt cx="256" cy="216"/>
              </a:xfrm>
            </p:grpSpPr>
            <p:grpSp>
              <p:nvGrpSpPr>
                <p:cNvPr id="116" name="Group 77"/>
                <p:cNvGrpSpPr>
                  <a:grpSpLocks/>
                </p:cNvGrpSpPr>
                <p:nvPr/>
              </p:nvGrpSpPr>
              <p:grpSpPr bwMode="auto">
                <a:xfrm rot="10800000">
                  <a:off x="3376" y="2487"/>
                  <a:ext cx="144" cy="48"/>
                  <a:chOff x="3824" y="3888"/>
                  <a:chExt cx="144" cy="48"/>
                </a:xfrm>
              </p:grpSpPr>
              <p:sp>
                <p:nvSpPr>
                  <p:cNvPr id="123" name="Oval 7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24" name="Oval 7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  <p:grpSp>
              <p:nvGrpSpPr>
                <p:cNvPr id="117" name="Group 80"/>
                <p:cNvGrpSpPr>
                  <a:grpSpLocks/>
                </p:cNvGrpSpPr>
                <p:nvPr/>
              </p:nvGrpSpPr>
              <p:grpSpPr bwMode="auto">
                <a:xfrm rot="5400000">
                  <a:off x="3472" y="2607"/>
                  <a:ext cx="144" cy="48"/>
                  <a:chOff x="3824" y="3888"/>
                  <a:chExt cx="144" cy="48"/>
                </a:xfrm>
              </p:grpSpPr>
              <p:sp>
                <p:nvSpPr>
                  <p:cNvPr id="121" name="Oval 8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22" name="Oval 8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  <p:grpSp>
              <p:nvGrpSpPr>
                <p:cNvPr id="118" name="Group 83"/>
                <p:cNvGrpSpPr>
                  <a:grpSpLocks/>
                </p:cNvGrpSpPr>
                <p:nvPr/>
              </p:nvGrpSpPr>
              <p:grpSpPr bwMode="auto">
                <a:xfrm rot="5400000">
                  <a:off x="3264" y="2607"/>
                  <a:ext cx="144" cy="48"/>
                  <a:chOff x="3824" y="3888"/>
                  <a:chExt cx="144" cy="48"/>
                </a:xfrm>
              </p:grpSpPr>
              <p:sp>
                <p:nvSpPr>
                  <p:cNvPr id="119" name="Oval 8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20" name="Oval 8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</p:grpSp>
          <p:sp>
            <p:nvSpPr>
              <p:cNvPr id="115" name="Text Box 97"/>
              <p:cNvSpPr txBox="1">
                <a:spLocks noChangeArrowheads="1"/>
              </p:cNvSpPr>
              <p:nvPr/>
            </p:nvSpPr>
            <p:spPr bwMode="auto">
              <a:xfrm>
                <a:off x="3427" y="3835"/>
                <a:ext cx="18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F</a:t>
                </a:r>
              </a:p>
            </p:txBody>
          </p:sp>
        </p:grpSp>
        <p:grpSp>
          <p:nvGrpSpPr>
            <p:cNvPr id="102" name="Group 100"/>
            <p:cNvGrpSpPr>
              <a:grpSpLocks/>
            </p:cNvGrpSpPr>
            <p:nvPr/>
          </p:nvGrpSpPr>
          <p:grpSpPr bwMode="auto">
            <a:xfrm>
              <a:off x="4812" y="2896"/>
              <a:ext cx="216" cy="256"/>
              <a:chOff x="3428" y="3248"/>
              <a:chExt cx="216" cy="256"/>
            </a:xfrm>
          </p:grpSpPr>
          <p:grpSp>
            <p:nvGrpSpPr>
              <p:cNvPr id="103" name="Group 87"/>
              <p:cNvGrpSpPr>
                <a:grpSpLocks/>
              </p:cNvGrpSpPr>
              <p:nvPr/>
            </p:nvGrpSpPr>
            <p:grpSpPr bwMode="auto">
              <a:xfrm rot="5400000" flipH="1">
                <a:off x="3408" y="3268"/>
                <a:ext cx="256" cy="216"/>
                <a:chOff x="3312" y="2487"/>
                <a:chExt cx="256" cy="216"/>
              </a:xfrm>
            </p:grpSpPr>
            <p:grpSp>
              <p:nvGrpSpPr>
                <p:cNvPr id="105" name="Group 88"/>
                <p:cNvGrpSpPr>
                  <a:grpSpLocks/>
                </p:cNvGrpSpPr>
                <p:nvPr/>
              </p:nvGrpSpPr>
              <p:grpSpPr bwMode="auto">
                <a:xfrm rot="10800000">
                  <a:off x="3376" y="2487"/>
                  <a:ext cx="144" cy="48"/>
                  <a:chOff x="3824" y="3888"/>
                  <a:chExt cx="144" cy="48"/>
                </a:xfrm>
              </p:grpSpPr>
              <p:sp>
                <p:nvSpPr>
                  <p:cNvPr id="112" name="Oval 89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13" name="Oval 9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  <p:grpSp>
              <p:nvGrpSpPr>
                <p:cNvPr id="106" name="Group 91"/>
                <p:cNvGrpSpPr>
                  <a:grpSpLocks/>
                </p:cNvGrpSpPr>
                <p:nvPr/>
              </p:nvGrpSpPr>
              <p:grpSpPr bwMode="auto">
                <a:xfrm rot="5400000">
                  <a:off x="3472" y="2607"/>
                  <a:ext cx="144" cy="48"/>
                  <a:chOff x="3824" y="3888"/>
                  <a:chExt cx="144" cy="48"/>
                </a:xfrm>
              </p:grpSpPr>
              <p:sp>
                <p:nvSpPr>
                  <p:cNvPr id="110" name="Oval 9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11" name="Oval 9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  <p:grpSp>
              <p:nvGrpSpPr>
                <p:cNvPr id="107" name="Group 94"/>
                <p:cNvGrpSpPr>
                  <a:grpSpLocks/>
                </p:cNvGrpSpPr>
                <p:nvPr/>
              </p:nvGrpSpPr>
              <p:grpSpPr bwMode="auto">
                <a:xfrm rot="5400000">
                  <a:off x="3264" y="2607"/>
                  <a:ext cx="144" cy="48"/>
                  <a:chOff x="3824" y="3888"/>
                  <a:chExt cx="144" cy="48"/>
                </a:xfrm>
              </p:grpSpPr>
              <p:sp>
                <p:nvSpPr>
                  <p:cNvPr id="108" name="Oval 95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  <p:sp>
                <p:nvSpPr>
                  <p:cNvPr id="109" name="Oval 9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>
                      <a:latin typeface="Arial Narrow" pitchFamily="34" charset="0"/>
                    </a:endParaRPr>
                  </a:p>
                </p:txBody>
              </p:sp>
            </p:grpSp>
          </p:grpSp>
          <p:sp>
            <p:nvSpPr>
              <p:cNvPr id="104" name="Text Box 99"/>
              <p:cNvSpPr txBox="1">
                <a:spLocks noChangeArrowheads="1"/>
              </p:cNvSpPr>
              <p:nvPr/>
            </p:nvSpPr>
            <p:spPr bwMode="auto">
              <a:xfrm>
                <a:off x="3428" y="3266"/>
                <a:ext cx="18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F</a:t>
                </a:r>
              </a:p>
            </p:txBody>
          </p:sp>
        </p:grpSp>
      </p:grpSp>
      <p:sp>
        <p:nvSpPr>
          <p:cNvPr id="139" name="Text Box 102"/>
          <p:cNvSpPr txBox="1">
            <a:spLocks noChangeArrowheads="1"/>
          </p:cNvSpPr>
          <p:nvPr/>
        </p:nvSpPr>
        <p:spPr bwMode="auto">
          <a:xfrm>
            <a:off x="7000892" y="5417122"/>
            <a:ext cx="65434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 err="1">
                <a:latin typeface="Arial Narrow" pitchFamily="34" charset="0"/>
              </a:rPr>
              <a:t>AB</a:t>
            </a:r>
            <a:r>
              <a:rPr lang="en-US" b="1" baseline="-25000" dirty="0" err="1">
                <a:latin typeface="Arial Narrow" pitchFamily="34" charset="0"/>
              </a:rPr>
              <a:t>4</a:t>
            </a:r>
            <a:r>
              <a:rPr lang="en-US" b="1" dirty="0" err="1">
                <a:latin typeface="Arial Narrow" pitchFamily="34" charset="0"/>
              </a:rPr>
              <a:t>E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140" name="Text Box 103"/>
          <p:cNvSpPr txBox="1">
            <a:spLocks noChangeArrowheads="1"/>
          </p:cNvSpPr>
          <p:nvPr/>
        </p:nvSpPr>
        <p:spPr bwMode="auto">
          <a:xfrm>
            <a:off x="6762728" y="5724548"/>
            <a:ext cx="123623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distorted</a:t>
            </a:r>
          </a:p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tetrahedron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5" grpId="0"/>
      <p:bldP spid="139" grpId="0"/>
      <p:bldP spid="1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3"/>
          <p:cNvGrpSpPr>
            <a:grpSpLocks/>
          </p:cNvGrpSpPr>
          <p:nvPr/>
        </p:nvGrpSpPr>
        <p:grpSpPr bwMode="auto">
          <a:xfrm>
            <a:off x="1857356" y="1285860"/>
            <a:ext cx="5486400" cy="3584575"/>
            <a:chOff x="178" y="1246"/>
            <a:chExt cx="3456" cy="2258"/>
          </a:xfrm>
        </p:grpSpPr>
        <p:pic>
          <p:nvPicPr>
            <p:cNvPr id="27665" name="Picture 14" descr="cha56011_090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8" y="1246"/>
              <a:ext cx="3456" cy="22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7666" name="Text Box 15"/>
            <p:cNvSpPr txBox="1">
              <a:spLocks noChangeArrowheads="1"/>
            </p:cNvSpPr>
            <p:nvPr/>
          </p:nvSpPr>
          <p:spPr bwMode="auto">
            <a:xfrm>
              <a:off x="944" y="2240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H</a:t>
              </a:r>
            </a:p>
          </p:txBody>
        </p:sp>
        <p:sp>
          <p:nvSpPr>
            <p:cNvPr id="27667" name="Text Box 16"/>
            <p:cNvSpPr txBox="1">
              <a:spLocks noChangeArrowheads="1"/>
            </p:cNvSpPr>
            <p:nvPr/>
          </p:nvSpPr>
          <p:spPr bwMode="auto">
            <a:xfrm>
              <a:off x="2408" y="2216"/>
              <a:ext cx="2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/>
                <a:t>F</a:t>
              </a:r>
            </a:p>
          </p:txBody>
        </p:sp>
      </p:grpSp>
      <p:sp>
        <p:nvSpPr>
          <p:cNvPr id="27653" name="Text Box 17"/>
          <p:cNvSpPr txBox="1">
            <a:spLocks noChangeArrowheads="1"/>
          </p:cNvSpPr>
          <p:nvPr/>
        </p:nvSpPr>
        <p:spPr bwMode="auto">
          <a:xfrm>
            <a:off x="4700588" y="1941507"/>
            <a:ext cx="17065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rgbClr val="FF0000"/>
                </a:solidFill>
              </a:rPr>
              <a:t>electron rich</a:t>
            </a:r>
          </a:p>
          <a:p>
            <a:pPr algn="ctr" eaLnBrk="0" hangingPunct="0"/>
            <a:r>
              <a:rPr lang="en-US" sz="2000" b="1" dirty="0">
                <a:solidFill>
                  <a:srgbClr val="FF0000"/>
                </a:solidFill>
              </a:rPr>
              <a:t>region</a:t>
            </a:r>
          </a:p>
        </p:txBody>
      </p:sp>
      <p:sp>
        <p:nvSpPr>
          <p:cNvPr id="27654" name="Text Box 18"/>
          <p:cNvSpPr txBox="1">
            <a:spLocks noChangeArrowheads="1"/>
          </p:cNvSpPr>
          <p:nvPr/>
        </p:nvSpPr>
        <p:spPr bwMode="auto">
          <a:xfrm>
            <a:off x="2551111" y="1941507"/>
            <a:ext cx="18065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chemeClr val="accent2"/>
                </a:solidFill>
              </a:rPr>
              <a:t>electron poor</a:t>
            </a:r>
          </a:p>
          <a:p>
            <a:pPr algn="ctr" eaLnBrk="0" hangingPunct="0"/>
            <a:r>
              <a:rPr lang="en-US" sz="2000" b="1" dirty="0">
                <a:solidFill>
                  <a:schemeClr val="accent2"/>
                </a:solidFill>
              </a:rPr>
              <a:t>region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048000" y="3276600"/>
            <a:ext cx="2819400" cy="838200"/>
            <a:chOff x="1920" y="2064"/>
            <a:chExt cx="1776" cy="528"/>
          </a:xfrm>
        </p:grpSpPr>
        <p:grpSp>
          <p:nvGrpSpPr>
            <p:cNvPr id="27660" name="Group 25"/>
            <p:cNvGrpSpPr>
              <a:grpSpLocks/>
            </p:cNvGrpSpPr>
            <p:nvPr/>
          </p:nvGrpSpPr>
          <p:grpSpPr bwMode="auto">
            <a:xfrm>
              <a:off x="1920" y="2160"/>
              <a:ext cx="1776" cy="432"/>
              <a:chOff x="1920" y="2160"/>
              <a:chExt cx="1776" cy="432"/>
            </a:xfrm>
          </p:grpSpPr>
          <p:sp>
            <p:nvSpPr>
              <p:cNvPr id="27662" name="Text Box 6"/>
              <p:cNvSpPr txBox="1">
                <a:spLocks noChangeArrowheads="1"/>
              </p:cNvSpPr>
              <p:nvPr/>
            </p:nvSpPr>
            <p:spPr bwMode="auto">
              <a:xfrm>
                <a:off x="1920" y="2304"/>
                <a:ext cx="3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latin typeface="Symbol" pitchFamily="18" charset="2"/>
                  </a:rPr>
                  <a:t>d+</a:t>
                </a:r>
              </a:p>
            </p:txBody>
          </p:sp>
          <p:sp>
            <p:nvSpPr>
              <p:cNvPr id="27663" name="Text Box 7"/>
              <p:cNvSpPr txBox="1">
                <a:spLocks noChangeArrowheads="1"/>
              </p:cNvSpPr>
              <p:nvPr/>
            </p:nvSpPr>
            <p:spPr bwMode="auto">
              <a:xfrm>
                <a:off x="3380" y="2256"/>
                <a:ext cx="31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>
                    <a:latin typeface="Symbol" pitchFamily="18" charset="2"/>
                  </a:rPr>
                  <a:t>d-</a:t>
                </a:r>
              </a:p>
            </p:txBody>
          </p:sp>
          <p:sp>
            <p:nvSpPr>
              <p:cNvPr id="27664" name="Line 9"/>
              <p:cNvSpPr>
                <a:spLocks noChangeShapeType="1"/>
              </p:cNvSpPr>
              <p:nvPr/>
            </p:nvSpPr>
            <p:spPr bwMode="auto">
              <a:xfrm>
                <a:off x="2064" y="2160"/>
                <a:ext cx="148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61" name="Line 19"/>
            <p:cNvSpPr>
              <a:spLocks noChangeShapeType="1"/>
            </p:cNvSpPr>
            <p:nvPr/>
          </p:nvSpPr>
          <p:spPr bwMode="auto">
            <a:xfrm>
              <a:off x="2160" y="2064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1461" name="Text Box 21"/>
          <p:cNvSpPr txBox="1">
            <a:spLocks noChangeArrowheads="1"/>
          </p:cNvSpPr>
          <p:nvPr/>
        </p:nvSpPr>
        <p:spPr bwMode="auto">
          <a:xfrm>
            <a:off x="3344887" y="4800600"/>
            <a:ext cx="13083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800" b="1" i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Symbol" pitchFamily="18" charset="2"/>
              </a:rPr>
              <a:t>m</a:t>
            </a:r>
            <a:r>
              <a:rPr lang="en-US" sz="28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= Q x r</a:t>
            </a: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3344887" y="5313363"/>
            <a:ext cx="201208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i="1" dirty="0">
                <a:latin typeface="Arial Narrow" pitchFamily="34" charset="0"/>
              </a:rPr>
              <a:t>Q</a:t>
            </a:r>
            <a:r>
              <a:rPr lang="en-US" sz="2400" b="1" dirty="0">
                <a:latin typeface="Arial Narrow" pitchFamily="34" charset="0"/>
              </a:rPr>
              <a:t> is the charge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3344887" y="5762625"/>
            <a:ext cx="42322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i="1">
                <a:latin typeface="Arial Narrow" pitchFamily="34" charset="0"/>
              </a:rPr>
              <a:t>r</a:t>
            </a:r>
            <a:r>
              <a:rPr lang="en-US" sz="2400" b="1">
                <a:latin typeface="Arial Narrow" pitchFamily="34" charset="0"/>
              </a:rPr>
              <a:t> is the distance between charges</a:t>
            </a: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3344887" y="6211888"/>
            <a:ext cx="271580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>
                <a:latin typeface="Arial Narrow" pitchFamily="34" charset="0"/>
              </a:rPr>
              <a:t>1 D = 3.36 x 10</a:t>
            </a:r>
            <a:r>
              <a:rPr lang="en-US" sz="2400" b="1" baseline="30000">
                <a:latin typeface="Arial Narrow" pitchFamily="34" charset="0"/>
              </a:rPr>
              <a:t>-30</a:t>
            </a:r>
            <a:r>
              <a:rPr lang="en-US" sz="2400" b="1">
                <a:latin typeface="Arial Narrow" pitchFamily="34" charset="0"/>
              </a:rPr>
              <a:t> C m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Dipole Moments and Polar Molecules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1" grpId="0" autoUpdateAnimBg="0"/>
      <p:bldP spid="61462" grpId="0" autoUpdateAnimBg="0"/>
      <p:bldP spid="61463" grpId="0" autoUpdateAnimBg="0"/>
      <p:bldP spid="61464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Behavior of Polar Molecules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71406" y="914400"/>
            <a:ext cx="4164013" cy="504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4348195" y="914400"/>
            <a:ext cx="48672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 Box 9"/>
          <p:cNvSpPr txBox="1">
            <a:spLocks noChangeArrowheads="1"/>
          </p:cNvSpPr>
          <p:nvPr/>
        </p:nvSpPr>
        <p:spPr bwMode="auto">
          <a:xfrm>
            <a:off x="1524000" y="5943600"/>
            <a:ext cx="9978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field off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6324600" y="5926138"/>
            <a:ext cx="10021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field 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4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Bond moments and resultant dipole moments</a:t>
            </a:r>
            <a:endParaRPr lang="en-US" sz="34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US" sz="2400" b="1" dirty="0" smtClean="0">
                <a:latin typeface="Arial Narrow" pitchFamily="34" charset="0"/>
              </a:rPr>
              <a:t>Bond moments and resultant dipole moments in </a:t>
            </a:r>
            <a:r>
              <a:rPr lang="en-US" sz="2400" b="1" dirty="0" err="1" smtClean="0">
                <a:latin typeface="Arial Narrow" pitchFamily="34" charset="0"/>
              </a:rPr>
              <a:t>NH</a:t>
            </a:r>
            <a:r>
              <a:rPr lang="en-US" sz="2400" b="1" baseline="-25000" dirty="0" err="1" smtClean="0">
                <a:latin typeface="Arial Narrow" pitchFamily="34" charset="0"/>
              </a:rPr>
              <a:t>3</a:t>
            </a:r>
            <a:r>
              <a:rPr lang="en-US" sz="2400" b="1" dirty="0" smtClean="0">
                <a:latin typeface="Arial Narrow" pitchFamily="34" charset="0"/>
              </a:rPr>
              <a:t> and </a:t>
            </a:r>
            <a:r>
              <a:rPr lang="en-US" sz="2400" b="1" dirty="0" err="1" smtClean="0">
                <a:latin typeface="Arial Narrow" pitchFamily="34" charset="0"/>
              </a:rPr>
              <a:t>NF</a:t>
            </a:r>
            <a:r>
              <a:rPr lang="en-US" sz="2400" b="1" baseline="-25000" dirty="0" err="1" smtClean="0">
                <a:latin typeface="Arial Narrow" pitchFamily="34" charset="0"/>
              </a:rPr>
              <a:t>3</a:t>
            </a:r>
            <a:endParaRPr lang="en-SG" sz="2400" b="1" dirty="0" smtClean="0">
              <a:latin typeface="Arial Narrow" pitchFamily="34" charset="0"/>
            </a:endParaRP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1109102" y="1428736"/>
            <a:ext cx="2927911" cy="5353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rcRect/>
          <a:stretch>
            <a:fillRect/>
          </a:stretch>
        </p:blipFill>
        <p:spPr bwMode="auto">
          <a:xfrm>
            <a:off x="5302347" y="2571744"/>
            <a:ext cx="2555801" cy="4152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4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Bond moments and resultant dipole moments</a:t>
            </a:r>
            <a:endParaRPr lang="en-US" sz="34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Which of the following molecules have a dipole moment?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None/>
              <a:defRPr/>
            </a:pPr>
            <a:r>
              <a:rPr lang="en-SG" sz="2400" b="1" dirty="0" smtClean="0">
                <a:latin typeface="Arial Narrow" pitchFamily="34" charset="0"/>
              </a:rPr>
              <a:t>                      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O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, CO</a:t>
            </a:r>
            <a:r>
              <a:rPr lang="en-SG" sz="2400" b="1" baseline="-25000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,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SO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, and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CF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  <a:endParaRPr lang="en-SG" sz="2400" b="1" baseline="-25000" dirty="0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grpSp>
        <p:nvGrpSpPr>
          <p:cNvPr id="6" name="Group 36"/>
          <p:cNvGrpSpPr>
            <a:grpSpLocks/>
          </p:cNvGrpSpPr>
          <p:nvPr/>
        </p:nvGrpSpPr>
        <p:grpSpPr bwMode="auto">
          <a:xfrm>
            <a:off x="1457350" y="2522530"/>
            <a:ext cx="1762125" cy="635000"/>
            <a:chOff x="1168" y="2592"/>
            <a:chExt cx="1110" cy="400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1606" y="2599"/>
              <a:ext cx="22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O</a:t>
              </a:r>
            </a:p>
          </p:txBody>
        </p:sp>
        <p:grpSp>
          <p:nvGrpSpPr>
            <p:cNvPr id="8" name="Group 35"/>
            <p:cNvGrpSpPr>
              <a:grpSpLocks/>
            </p:cNvGrpSpPr>
            <p:nvPr/>
          </p:nvGrpSpPr>
          <p:grpSpPr bwMode="auto">
            <a:xfrm rot="1847964">
              <a:off x="1826" y="2712"/>
              <a:ext cx="452" cy="233"/>
              <a:chOff x="1825" y="2626"/>
              <a:chExt cx="452" cy="233"/>
            </a:xfrm>
          </p:grpSpPr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>
                <a:off x="1825" y="274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19" name="Text Box 14"/>
              <p:cNvSpPr txBox="1">
                <a:spLocks noChangeArrowheads="1"/>
              </p:cNvSpPr>
              <p:nvPr/>
            </p:nvSpPr>
            <p:spPr bwMode="auto">
              <a:xfrm>
                <a:off x="2056" y="2626"/>
                <a:ext cx="22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 dirty="0"/>
                  <a:t>H</a:t>
                </a:r>
              </a:p>
            </p:txBody>
          </p:sp>
        </p:grpSp>
        <p:grpSp>
          <p:nvGrpSpPr>
            <p:cNvPr id="9" name="Group 18"/>
            <p:cNvGrpSpPr>
              <a:grpSpLocks/>
            </p:cNvGrpSpPr>
            <p:nvPr/>
          </p:nvGrpSpPr>
          <p:grpSpPr bwMode="auto">
            <a:xfrm rot="10800000">
              <a:off x="1664" y="2832"/>
              <a:ext cx="144" cy="48"/>
              <a:chOff x="3824" y="3888"/>
              <a:chExt cx="144" cy="48"/>
            </a:xfrm>
          </p:grpSpPr>
          <p:sp>
            <p:nvSpPr>
              <p:cNvPr id="16" name="Oval 19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17" name="Oval 20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10" name="Group 27"/>
            <p:cNvGrpSpPr>
              <a:grpSpLocks/>
            </p:cNvGrpSpPr>
            <p:nvPr/>
          </p:nvGrpSpPr>
          <p:grpSpPr bwMode="auto">
            <a:xfrm rot="10800000">
              <a:off x="1648" y="2592"/>
              <a:ext cx="144" cy="48"/>
              <a:chOff x="3824" y="3888"/>
              <a:chExt cx="144" cy="48"/>
            </a:xfrm>
          </p:grpSpPr>
          <p:sp>
            <p:nvSpPr>
              <p:cNvPr id="14" name="Oval 28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15" name="Oval 29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 rot="-2006157">
              <a:off x="1168" y="2759"/>
              <a:ext cx="455" cy="233"/>
              <a:chOff x="1169" y="2627"/>
              <a:chExt cx="455" cy="233"/>
            </a:xfrm>
          </p:grpSpPr>
          <p:sp>
            <p:nvSpPr>
              <p:cNvPr id="12" name="Text Box 9"/>
              <p:cNvSpPr txBox="1">
                <a:spLocks noChangeArrowheads="1"/>
              </p:cNvSpPr>
              <p:nvPr/>
            </p:nvSpPr>
            <p:spPr bwMode="auto">
              <a:xfrm>
                <a:off x="1169" y="2627"/>
                <a:ext cx="221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/>
                  <a:t>H</a:t>
                </a:r>
              </a:p>
            </p:txBody>
          </p:sp>
          <p:sp>
            <p:nvSpPr>
              <p:cNvPr id="13" name="Line 33"/>
              <p:cNvSpPr>
                <a:spLocks noChangeShapeType="1"/>
              </p:cNvSpPr>
              <p:nvPr/>
            </p:nvSpPr>
            <p:spPr bwMode="auto">
              <a:xfrm>
                <a:off x="1384" y="2744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20" name="Group 43"/>
          <p:cNvGrpSpPr>
            <a:grpSpLocks/>
          </p:cNvGrpSpPr>
          <p:nvPr/>
        </p:nvGrpSpPr>
        <p:grpSpPr bwMode="auto">
          <a:xfrm>
            <a:off x="1660550" y="2522530"/>
            <a:ext cx="1371600" cy="241300"/>
            <a:chOff x="816" y="1344"/>
            <a:chExt cx="864" cy="152"/>
          </a:xfrm>
        </p:grpSpPr>
        <p:grpSp>
          <p:nvGrpSpPr>
            <p:cNvPr id="21" name="Group 39"/>
            <p:cNvGrpSpPr>
              <a:grpSpLocks/>
            </p:cNvGrpSpPr>
            <p:nvPr/>
          </p:nvGrpSpPr>
          <p:grpSpPr bwMode="auto">
            <a:xfrm>
              <a:off x="816" y="1344"/>
              <a:ext cx="240" cy="152"/>
              <a:chOff x="816" y="1344"/>
              <a:chExt cx="240" cy="152"/>
            </a:xfrm>
          </p:grpSpPr>
          <p:sp>
            <p:nvSpPr>
              <p:cNvPr id="25" name="Line 37"/>
              <p:cNvSpPr>
                <a:spLocks noChangeShapeType="1"/>
              </p:cNvSpPr>
              <p:nvPr/>
            </p:nvSpPr>
            <p:spPr bwMode="auto">
              <a:xfrm flipV="1">
                <a:off x="816" y="1344"/>
                <a:ext cx="240" cy="144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6" name="Line 38"/>
              <p:cNvSpPr>
                <a:spLocks noChangeShapeType="1"/>
              </p:cNvSpPr>
              <p:nvPr/>
            </p:nvSpPr>
            <p:spPr bwMode="auto">
              <a:xfrm>
                <a:off x="824" y="1400"/>
                <a:ext cx="9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22" name="Group 40"/>
            <p:cNvGrpSpPr>
              <a:grpSpLocks/>
            </p:cNvGrpSpPr>
            <p:nvPr/>
          </p:nvGrpSpPr>
          <p:grpSpPr bwMode="auto">
            <a:xfrm flipH="1">
              <a:off x="1440" y="1344"/>
              <a:ext cx="240" cy="152"/>
              <a:chOff x="816" y="1344"/>
              <a:chExt cx="240" cy="152"/>
            </a:xfrm>
          </p:grpSpPr>
          <p:sp>
            <p:nvSpPr>
              <p:cNvPr id="23" name="Line 41"/>
              <p:cNvSpPr>
                <a:spLocks noChangeShapeType="1"/>
              </p:cNvSpPr>
              <p:nvPr/>
            </p:nvSpPr>
            <p:spPr bwMode="auto">
              <a:xfrm flipV="1">
                <a:off x="816" y="1344"/>
                <a:ext cx="240" cy="144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24" name="Line 42"/>
              <p:cNvSpPr>
                <a:spLocks noChangeShapeType="1"/>
              </p:cNvSpPr>
              <p:nvPr/>
            </p:nvSpPr>
            <p:spPr bwMode="auto">
              <a:xfrm>
                <a:off x="824" y="1400"/>
                <a:ext cx="9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27" name="Group 46"/>
          <p:cNvGrpSpPr>
            <a:grpSpLocks/>
          </p:cNvGrpSpPr>
          <p:nvPr/>
        </p:nvGrpSpPr>
        <p:grpSpPr bwMode="auto">
          <a:xfrm>
            <a:off x="2219350" y="2446330"/>
            <a:ext cx="228600" cy="685800"/>
            <a:chOff x="1168" y="1296"/>
            <a:chExt cx="144" cy="432"/>
          </a:xfrm>
        </p:grpSpPr>
        <p:sp>
          <p:nvSpPr>
            <p:cNvPr id="28" name="Line 44"/>
            <p:cNvSpPr>
              <a:spLocks noChangeShapeType="1"/>
            </p:cNvSpPr>
            <p:nvPr/>
          </p:nvSpPr>
          <p:spPr bwMode="auto">
            <a:xfrm flipV="1">
              <a:off x="1248" y="1296"/>
              <a:ext cx="0" cy="432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29" name="Line 45"/>
            <p:cNvSpPr>
              <a:spLocks noChangeShapeType="1"/>
            </p:cNvSpPr>
            <p:nvPr/>
          </p:nvSpPr>
          <p:spPr bwMode="auto">
            <a:xfrm>
              <a:off x="1168" y="1664"/>
              <a:ext cx="144" cy="0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</p:grpSp>
      <p:sp>
        <p:nvSpPr>
          <p:cNvPr id="30" name="Text Box 47"/>
          <p:cNvSpPr txBox="1">
            <a:spLocks noChangeArrowheads="1"/>
          </p:cNvSpPr>
          <p:nvPr/>
        </p:nvSpPr>
        <p:spPr bwMode="auto">
          <a:xfrm>
            <a:off x="1571604" y="3282735"/>
            <a:ext cx="15311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dipole moment</a:t>
            </a:r>
          </a:p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polar molecule</a:t>
            </a:r>
          </a:p>
        </p:txBody>
      </p:sp>
      <p:grpSp>
        <p:nvGrpSpPr>
          <p:cNvPr id="31" name="Group 127"/>
          <p:cNvGrpSpPr>
            <a:grpSpLocks/>
          </p:cNvGrpSpPr>
          <p:nvPr/>
        </p:nvGrpSpPr>
        <p:grpSpPr bwMode="auto">
          <a:xfrm>
            <a:off x="6256364" y="2509832"/>
            <a:ext cx="1833563" cy="668338"/>
            <a:chOff x="3711" y="1336"/>
            <a:chExt cx="1155" cy="421"/>
          </a:xfrm>
        </p:grpSpPr>
        <p:grpSp>
          <p:nvGrpSpPr>
            <p:cNvPr id="32" name="Group 68"/>
            <p:cNvGrpSpPr>
              <a:grpSpLocks/>
            </p:cNvGrpSpPr>
            <p:nvPr/>
          </p:nvGrpSpPr>
          <p:grpSpPr bwMode="auto">
            <a:xfrm rot="10800000">
              <a:off x="4192" y="1336"/>
              <a:ext cx="144" cy="48"/>
              <a:chOff x="3824" y="3888"/>
              <a:chExt cx="144" cy="48"/>
            </a:xfrm>
          </p:grpSpPr>
          <p:sp>
            <p:nvSpPr>
              <p:cNvPr id="58" name="Oval 69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59" name="Oval 70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33" name="Group 125"/>
            <p:cNvGrpSpPr>
              <a:grpSpLocks/>
            </p:cNvGrpSpPr>
            <p:nvPr/>
          </p:nvGrpSpPr>
          <p:grpSpPr bwMode="auto">
            <a:xfrm>
              <a:off x="3711" y="1343"/>
              <a:ext cx="1155" cy="414"/>
              <a:chOff x="3519" y="1543"/>
              <a:chExt cx="1155" cy="414"/>
            </a:xfrm>
          </p:grpSpPr>
          <p:sp>
            <p:nvSpPr>
              <p:cNvPr id="34" name="Text Box 49"/>
              <p:cNvSpPr txBox="1">
                <a:spLocks noChangeArrowheads="1"/>
              </p:cNvSpPr>
              <p:nvPr/>
            </p:nvSpPr>
            <p:spPr bwMode="auto">
              <a:xfrm>
                <a:off x="3958" y="1543"/>
                <a:ext cx="21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/>
                  <a:t>S</a:t>
                </a:r>
              </a:p>
            </p:txBody>
          </p:sp>
          <p:grpSp>
            <p:nvGrpSpPr>
              <p:cNvPr id="35" name="Group 112"/>
              <p:cNvGrpSpPr>
                <a:grpSpLocks/>
              </p:cNvGrpSpPr>
              <p:nvPr/>
            </p:nvGrpSpPr>
            <p:grpSpPr bwMode="auto">
              <a:xfrm rot="-1902885">
                <a:off x="3519" y="1669"/>
                <a:ext cx="462" cy="288"/>
                <a:chOff x="3522" y="1536"/>
                <a:chExt cx="462" cy="288"/>
              </a:xfrm>
            </p:grpSpPr>
            <p:sp>
              <p:nvSpPr>
                <p:cNvPr id="4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522" y="1571"/>
                  <a:ext cx="229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b="1"/>
                    <a:t>O</a:t>
                  </a:r>
                </a:p>
              </p:txBody>
            </p:sp>
            <p:grpSp>
              <p:nvGrpSpPr>
                <p:cNvPr id="49" name="Group 51"/>
                <p:cNvGrpSpPr>
                  <a:grpSpLocks/>
                </p:cNvGrpSpPr>
                <p:nvPr/>
              </p:nvGrpSpPr>
              <p:grpSpPr bwMode="auto">
                <a:xfrm>
                  <a:off x="3744" y="1665"/>
                  <a:ext cx="240" cy="44"/>
                  <a:chOff x="960" y="3712"/>
                  <a:chExt cx="240" cy="44"/>
                </a:xfrm>
              </p:grpSpPr>
              <p:sp>
                <p:nvSpPr>
                  <p:cNvPr id="56" name="Line 52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756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1"/>
                  </a:p>
                </p:txBody>
              </p:sp>
              <p:sp>
                <p:nvSpPr>
                  <p:cNvPr id="57" name="Line 53"/>
                  <p:cNvSpPr>
                    <a:spLocks noChangeShapeType="1"/>
                  </p:cNvSpPr>
                  <p:nvPr/>
                </p:nvSpPr>
                <p:spPr bwMode="auto">
                  <a:xfrm>
                    <a:off x="960" y="3712"/>
                    <a:ext cx="240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 b="1"/>
                  </a:p>
                </p:txBody>
              </p:sp>
            </p:grpSp>
            <p:grpSp>
              <p:nvGrpSpPr>
                <p:cNvPr id="50" name="Group 56"/>
                <p:cNvGrpSpPr>
                  <a:grpSpLocks/>
                </p:cNvGrpSpPr>
                <p:nvPr/>
              </p:nvGrpSpPr>
              <p:grpSpPr bwMode="auto">
                <a:xfrm rot="10800000">
                  <a:off x="3568" y="1536"/>
                  <a:ext cx="144" cy="48"/>
                  <a:chOff x="3824" y="3888"/>
                  <a:chExt cx="144" cy="48"/>
                </a:xfrm>
              </p:grpSpPr>
              <p:sp>
                <p:nvSpPr>
                  <p:cNvPr id="54" name="Oval 5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  <p:sp>
                <p:nvSpPr>
                  <p:cNvPr id="55" name="Oval 58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</p:grpSp>
            <p:grpSp>
              <p:nvGrpSpPr>
                <p:cNvPr id="51" name="Group 59"/>
                <p:cNvGrpSpPr>
                  <a:grpSpLocks/>
                </p:cNvGrpSpPr>
                <p:nvPr/>
              </p:nvGrpSpPr>
              <p:grpSpPr bwMode="auto">
                <a:xfrm rot="10800000">
                  <a:off x="3568" y="1776"/>
                  <a:ext cx="144" cy="48"/>
                  <a:chOff x="3824" y="3888"/>
                  <a:chExt cx="144" cy="48"/>
                </a:xfrm>
              </p:grpSpPr>
              <p:sp>
                <p:nvSpPr>
                  <p:cNvPr id="52" name="Oval 60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  <p:sp>
                <p:nvSpPr>
                  <p:cNvPr id="53" name="Oval 61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</p:grpSp>
          </p:grpSp>
          <p:grpSp>
            <p:nvGrpSpPr>
              <p:cNvPr id="36" name="Group 113"/>
              <p:cNvGrpSpPr>
                <a:grpSpLocks/>
              </p:cNvGrpSpPr>
              <p:nvPr/>
            </p:nvGrpSpPr>
            <p:grpSpPr bwMode="auto">
              <a:xfrm rot="1828845">
                <a:off x="4179" y="1632"/>
                <a:ext cx="495" cy="288"/>
                <a:chOff x="4177" y="1536"/>
                <a:chExt cx="495" cy="288"/>
              </a:xfrm>
            </p:grpSpPr>
            <p:sp>
              <p:nvSpPr>
                <p:cNvPr id="37" name="Line 54"/>
                <p:cNvSpPr>
                  <a:spLocks noChangeShapeType="1"/>
                </p:cNvSpPr>
                <p:nvPr/>
              </p:nvSpPr>
              <p:spPr bwMode="auto">
                <a:xfrm>
                  <a:off x="4177" y="168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38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4409" y="1570"/>
                  <a:ext cx="229" cy="23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eaLnBrk="0" hangingPunct="0"/>
                  <a:r>
                    <a:rPr lang="en-US" b="1"/>
                    <a:t>O</a:t>
                  </a:r>
                </a:p>
              </p:txBody>
            </p:sp>
            <p:grpSp>
              <p:nvGrpSpPr>
                <p:cNvPr id="39" name="Group 62"/>
                <p:cNvGrpSpPr>
                  <a:grpSpLocks/>
                </p:cNvGrpSpPr>
                <p:nvPr/>
              </p:nvGrpSpPr>
              <p:grpSpPr bwMode="auto">
                <a:xfrm rot="10800000">
                  <a:off x="4448" y="1536"/>
                  <a:ext cx="144" cy="48"/>
                  <a:chOff x="3824" y="3888"/>
                  <a:chExt cx="144" cy="48"/>
                </a:xfrm>
              </p:grpSpPr>
              <p:sp>
                <p:nvSpPr>
                  <p:cNvPr id="46" name="Oval 6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  <p:sp>
                <p:nvSpPr>
                  <p:cNvPr id="47" name="Oval 64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</p:grpSp>
            <p:grpSp>
              <p:nvGrpSpPr>
                <p:cNvPr id="40" name="Group 65"/>
                <p:cNvGrpSpPr>
                  <a:grpSpLocks/>
                </p:cNvGrpSpPr>
                <p:nvPr/>
              </p:nvGrpSpPr>
              <p:grpSpPr bwMode="auto">
                <a:xfrm rot="10800000">
                  <a:off x="4448" y="1776"/>
                  <a:ext cx="144" cy="48"/>
                  <a:chOff x="3824" y="3888"/>
                  <a:chExt cx="144" cy="48"/>
                </a:xfrm>
              </p:grpSpPr>
              <p:sp>
                <p:nvSpPr>
                  <p:cNvPr id="44" name="Oval 66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  <p:sp>
                <p:nvSpPr>
                  <p:cNvPr id="45" name="Oval 67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</p:grpSp>
            <p:grpSp>
              <p:nvGrpSpPr>
                <p:cNvPr id="41" name="Group 71"/>
                <p:cNvGrpSpPr>
                  <a:grpSpLocks/>
                </p:cNvGrpSpPr>
                <p:nvPr/>
              </p:nvGrpSpPr>
              <p:grpSpPr bwMode="auto">
                <a:xfrm rot="5400000">
                  <a:off x="4576" y="1664"/>
                  <a:ext cx="144" cy="48"/>
                  <a:chOff x="3824" y="3888"/>
                  <a:chExt cx="144" cy="48"/>
                </a:xfrm>
              </p:grpSpPr>
              <p:sp>
                <p:nvSpPr>
                  <p:cNvPr id="42" name="Oval 72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920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  <p:sp>
                <p:nvSpPr>
                  <p:cNvPr id="43" name="Oval 73"/>
                  <p:cNvSpPr>
                    <a:spLocks noChangeArrowheads="1"/>
                  </p:cNvSpPr>
                  <p:nvPr/>
                </p:nvSpPr>
                <p:spPr bwMode="auto">
                  <a:xfrm rot="5400000">
                    <a:off x="3824" y="3888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 b="1"/>
                  </a:p>
                </p:txBody>
              </p:sp>
            </p:grpSp>
          </p:grpSp>
        </p:grpSp>
      </p:grpSp>
      <p:grpSp>
        <p:nvGrpSpPr>
          <p:cNvPr id="60" name="Group 103"/>
          <p:cNvGrpSpPr>
            <a:grpSpLocks/>
          </p:cNvGrpSpPr>
          <p:nvPr/>
        </p:nvGrpSpPr>
        <p:grpSpPr bwMode="auto">
          <a:xfrm>
            <a:off x="1508150" y="5318123"/>
            <a:ext cx="1771650" cy="457200"/>
            <a:chOff x="720" y="2825"/>
            <a:chExt cx="1116" cy="288"/>
          </a:xfrm>
        </p:grpSpPr>
        <p:sp>
          <p:nvSpPr>
            <p:cNvPr id="61" name="Text Box 75"/>
            <p:cNvSpPr txBox="1">
              <a:spLocks noChangeArrowheads="1"/>
            </p:cNvSpPr>
            <p:nvPr/>
          </p:nvSpPr>
          <p:spPr bwMode="auto">
            <a:xfrm>
              <a:off x="1174" y="2832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C</a:t>
              </a:r>
            </a:p>
          </p:txBody>
        </p:sp>
        <p:sp>
          <p:nvSpPr>
            <p:cNvPr id="62" name="Text Box 76"/>
            <p:cNvSpPr txBox="1">
              <a:spLocks noChangeArrowheads="1"/>
            </p:cNvSpPr>
            <p:nvPr/>
          </p:nvSpPr>
          <p:spPr bwMode="auto">
            <a:xfrm>
              <a:off x="720" y="2832"/>
              <a:ext cx="22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O</a:t>
              </a:r>
            </a:p>
          </p:txBody>
        </p:sp>
        <p:grpSp>
          <p:nvGrpSpPr>
            <p:cNvPr id="63" name="Group 77"/>
            <p:cNvGrpSpPr>
              <a:grpSpLocks/>
            </p:cNvGrpSpPr>
            <p:nvPr/>
          </p:nvGrpSpPr>
          <p:grpSpPr bwMode="auto">
            <a:xfrm>
              <a:off x="960" y="2954"/>
              <a:ext cx="240" cy="44"/>
              <a:chOff x="960" y="3712"/>
              <a:chExt cx="240" cy="44"/>
            </a:xfrm>
          </p:grpSpPr>
          <p:sp>
            <p:nvSpPr>
              <p:cNvPr id="80" name="Line 78"/>
              <p:cNvSpPr>
                <a:spLocks noChangeShapeType="1"/>
              </p:cNvSpPr>
              <p:nvPr/>
            </p:nvSpPr>
            <p:spPr bwMode="auto">
              <a:xfrm>
                <a:off x="960" y="375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81" name="Line 79"/>
              <p:cNvSpPr>
                <a:spLocks noChangeShapeType="1"/>
              </p:cNvSpPr>
              <p:nvPr/>
            </p:nvSpPr>
            <p:spPr bwMode="auto">
              <a:xfrm>
                <a:off x="960" y="37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sp>
          <p:nvSpPr>
            <p:cNvPr id="64" name="Text Box 81"/>
            <p:cNvSpPr txBox="1">
              <a:spLocks noChangeArrowheads="1"/>
            </p:cNvSpPr>
            <p:nvPr/>
          </p:nvSpPr>
          <p:spPr bwMode="auto">
            <a:xfrm>
              <a:off x="1607" y="2831"/>
              <a:ext cx="229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O</a:t>
              </a:r>
            </a:p>
          </p:txBody>
        </p:sp>
        <p:grpSp>
          <p:nvGrpSpPr>
            <p:cNvPr id="65" name="Group 82"/>
            <p:cNvGrpSpPr>
              <a:grpSpLocks/>
            </p:cNvGrpSpPr>
            <p:nvPr/>
          </p:nvGrpSpPr>
          <p:grpSpPr bwMode="auto">
            <a:xfrm rot="10800000">
              <a:off x="784" y="2825"/>
              <a:ext cx="144" cy="48"/>
              <a:chOff x="3824" y="3888"/>
              <a:chExt cx="144" cy="48"/>
            </a:xfrm>
          </p:grpSpPr>
          <p:sp>
            <p:nvSpPr>
              <p:cNvPr id="78" name="Oval 83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79" name="Oval 84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66" name="Group 85"/>
            <p:cNvGrpSpPr>
              <a:grpSpLocks/>
            </p:cNvGrpSpPr>
            <p:nvPr/>
          </p:nvGrpSpPr>
          <p:grpSpPr bwMode="auto">
            <a:xfrm rot="10800000">
              <a:off x="784" y="3065"/>
              <a:ext cx="144" cy="48"/>
              <a:chOff x="3824" y="3888"/>
              <a:chExt cx="144" cy="48"/>
            </a:xfrm>
          </p:grpSpPr>
          <p:sp>
            <p:nvSpPr>
              <p:cNvPr id="76" name="Oval 86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77" name="Oval 87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67" name="Group 88"/>
            <p:cNvGrpSpPr>
              <a:grpSpLocks/>
            </p:cNvGrpSpPr>
            <p:nvPr/>
          </p:nvGrpSpPr>
          <p:grpSpPr bwMode="auto">
            <a:xfrm rot="10800000">
              <a:off x="1664" y="2825"/>
              <a:ext cx="144" cy="48"/>
              <a:chOff x="3824" y="3888"/>
              <a:chExt cx="144" cy="48"/>
            </a:xfrm>
          </p:grpSpPr>
          <p:sp>
            <p:nvSpPr>
              <p:cNvPr id="74" name="Oval 89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75" name="Oval 90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68" name="Group 91"/>
            <p:cNvGrpSpPr>
              <a:grpSpLocks/>
            </p:cNvGrpSpPr>
            <p:nvPr/>
          </p:nvGrpSpPr>
          <p:grpSpPr bwMode="auto">
            <a:xfrm rot="10800000">
              <a:off x="1664" y="3065"/>
              <a:ext cx="144" cy="48"/>
              <a:chOff x="3824" y="3888"/>
              <a:chExt cx="144" cy="48"/>
            </a:xfrm>
          </p:grpSpPr>
          <p:sp>
            <p:nvSpPr>
              <p:cNvPr id="72" name="Oval 92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  <p:sp>
            <p:nvSpPr>
              <p:cNvPr id="73" name="Oval 93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 b="1"/>
              </a:p>
            </p:txBody>
          </p:sp>
        </p:grpSp>
        <p:grpSp>
          <p:nvGrpSpPr>
            <p:cNvPr id="69" name="Group 100"/>
            <p:cNvGrpSpPr>
              <a:grpSpLocks/>
            </p:cNvGrpSpPr>
            <p:nvPr/>
          </p:nvGrpSpPr>
          <p:grpSpPr bwMode="auto">
            <a:xfrm>
              <a:off x="1400" y="2952"/>
              <a:ext cx="240" cy="44"/>
              <a:chOff x="960" y="3712"/>
              <a:chExt cx="240" cy="44"/>
            </a:xfrm>
          </p:grpSpPr>
          <p:sp>
            <p:nvSpPr>
              <p:cNvPr id="70" name="Line 101"/>
              <p:cNvSpPr>
                <a:spLocks noChangeShapeType="1"/>
              </p:cNvSpPr>
              <p:nvPr/>
            </p:nvSpPr>
            <p:spPr bwMode="auto">
              <a:xfrm>
                <a:off x="960" y="375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71" name="Line 102"/>
              <p:cNvSpPr>
                <a:spLocks noChangeShapeType="1"/>
              </p:cNvSpPr>
              <p:nvPr/>
            </p:nvSpPr>
            <p:spPr bwMode="auto">
              <a:xfrm>
                <a:off x="960" y="37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82" name="Group 111"/>
          <p:cNvGrpSpPr>
            <a:grpSpLocks/>
          </p:cNvGrpSpPr>
          <p:nvPr/>
        </p:nvGrpSpPr>
        <p:grpSpPr bwMode="auto">
          <a:xfrm>
            <a:off x="1609750" y="5024430"/>
            <a:ext cx="1574800" cy="228600"/>
            <a:chOff x="784" y="2640"/>
            <a:chExt cx="992" cy="144"/>
          </a:xfrm>
        </p:grpSpPr>
        <p:grpSp>
          <p:nvGrpSpPr>
            <p:cNvPr id="83" name="Group 104"/>
            <p:cNvGrpSpPr>
              <a:grpSpLocks/>
            </p:cNvGrpSpPr>
            <p:nvPr/>
          </p:nvGrpSpPr>
          <p:grpSpPr bwMode="auto">
            <a:xfrm rot="-5400000">
              <a:off x="928" y="2496"/>
              <a:ext cx="144" cy="432"/>
              <a:chOff x="1168" y="1296"/>
              <a:chExt cx="144" cy="432"/>
            </a:xfrm>
          </p:grpSpPr>
          <p:sp>
            <p:nvSpPr>
              <p:cNvPr id="87" name="Line 105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Line 106"/>
              <p:cNvSpPr>
                <a:spLocks noChangeShapeType="1"/>
              </p:cNvSpPr>
              <p:nvPr/>
            </p:nvSpPr>
            <p:spPr bwMode="auto">
              <a:xfrm>
                <a:off x="1168" y="166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4" name="Group 107"/>
            <p:cNvGrpSpPr>
              <a:grpSpLocks/>
            </p:cNvGrpSpPr>
            <p:nvPr/>
          </p:nvGrpSpPr>
          <p:grpSpPr bwMode="auto">
            <a:xfrm rot="5400000" flipH="1">
              <a:off x="1488" y="2496"/>
              <a:ext cx="144" cy="432"/>
              <a:chOff x="1168" y="1296"/>
              <a:chExt cx="144" cy="432"/>
            </a:xfrm>
          </p:grpSpPr>
          <p:sp>
            <p:nvSpPr>
              <p:cNvPr id="85" name="Line 108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109"/>
              <p:cNvSpPr>
                <a:spLocks noChangeShapeType="1"/>
              </p:cNvSpPr>
              <p:nvPr/>
            </p:nvSpPr>
            <p:spPr bwMode="auto">
              <a:xfrm>
                <a:off x="1168" y="166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89" name="Text Box 110"/>
          <p:cNvSpPr txBox="1">
            <a:spLocks noChangeArrowheads="1"/>
          </p:cNvSpPr>
          <p:nvPr/>
        </p:nvSpPr>
        <p:spPr bwMode="auto">
          <a:xfrm>
            <a:off x="974750" y="6015030"/>
            <a:ext cx="281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 dipole moment</a:t>
            </a:r>
          </a:p>
          <a:p>
            <a:pPr algn="ctr" eaLnBrk="0" hangingPunct="0"/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nonpolar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molecule</a:t>
            </a:r>
          </a:p>
        </p:txBody>
      </p:sp>
      <p:grpSp>
        <p:nvGrpSpPr>
          <p:cNvPr id="90" name="Group 124"/>
          <p:cNvGrpSpPr>
            <a:grpSpLocks/>
          </p:cNvGrpSpPr>
          <p:nvPr/>
        </p:nvGrpSpPr>
        <p:grpSpPr bwMode="auto">
          <a:xfrm>
            <a:off x="6448450" y="2471730"/>
            <a:ext cx="1358900" cy="266700"/>
            <a:chOff x="3640" y="1512"/>
            <a:chExt cx="856" cy="168"/>
          </a:xfrm>
        </p:grpSpPr>
        <p:grpSp>
          <p:nvGrpSpPr>
            <p:cNvPr id="91" name="Group 115"/>
            <p:cNvGrpSpPr>
              <a:grpSpLocks/>
            </p:cNvGrpSpPr>
            <p:nvPr/>
          </p:nvGrpSpPr>
          <p:grpSpPr bwMode="auto">
            <a:xfrm flipH="1" flipV="1">
              <a:off x="3640" y="1528"/>
              <a:ext cx="240" cy="152"/>
              <a:chOff x="816" y="1344"/>
              <a:chExt cx="240" cy="152"/>
            </a:xfrm>
          </p:grpSpPr>
          <p:sp>
            <p:nvSpPr>
              <p:cNvPr id="97" name="Line 116"/>
              <p:cNvSpPr>
                <a:spLocks noChangeShapeType="1"/>
              </p:cNvSpPr>
              <p:nvPr/>
            </p:nvSpPr>
            <p:spPr bwMode="auto">
              <a:xfrm flipV="1">
                <a:off x="816" y="1344"/>
                <a:ext cx="240" cy="144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8" name="Line 117"/>
              <p:cNvSpPr>
                <a:spLocks noChangeShapeType="1"/>
              </p:cNvSpPr>
              <p:nvPr/>
            </p:nvSpPr>
            <p:spPr bwMode="auto">
              <a:xfrm>
                <a:off x="824" y="1400"/>
                <a:ext cx="9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  <p:grpSp>
          <p:nvGrpSpPr>
            <p:cNvPr id="94" name="Group 118"/>
            <p:cNvGrpSpPr>
              <a:grpSpLocks/>
            </p:cNvGrpSpPr>
            <p:nvPr/>
          </p:nvGrpSpPr>
          <p:grpSpPr bwMode="auto">
            <a:xfrm flipV="1">
              <a:off x="4256" y="1512"/>
              <a:ext cx="240" cy="152"/>
              <a:chOff x="816" y="1344"/>
              <a:chExt cx="240" cy="152"/>
            </a:xfrm>
          </p:grpSpPr>
          <p:sp>
            <p:nvSpPr>
              <p:cNvPr id="95" name="Line 119"/>
              <p:cNvSpPr>
                <a:spLocks noChangeShapeType="1"/>
              </p:cNvSpPr>
              <p:nvPr/>
            </p:nvSpPr>
            <p:spPr bwMode="auto">
              <a:xfrm flipV="1">
                <a:off x="816" y="1344"/>
                <a:ext cx="240" cy="144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b="1"/>
              </a:p>
            </p:txBody>
          </p:sp>
          <p:sp>
            <p:nvSpPr>
              <p:cNvPr id="96" name="Line 120"/>
              <p:cNvSpPr>
                <a:spLocks noChangeShapeType="1"/>
              </p:cNvSpPr>
              <p:nvPr/>
            </p:nvSpPr>
            <p:spPr bwMode="auto">
              <a:xfrm>
                <a:off x="824" y="1400"/>
                <a:ext cx="9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b="1"/>
              </a:p>
            </p:txBody>
          </p:sp>
        </p:grpSp>
      </p:grpSp>
      <p:grpSp>
        <p:nvGrpSpPr>
          <p:cNvPr id="99" name="Group 121"/>
          <p:cNvGrpSpPr>
            <a:grpSpLocks/>
          </p:cNvGrpSpPr>
          <p:nvPr/>
        </p:nvGrpSpPr>
        <p:grpSpPr bwMode="auto">
          <a:xfrm flipV="1">
            <a:off x="7019950" y="2357430"/>
            <a:ext cx="228600" cy="685800"/>
            <a:chOff x="1168" y="1296"/>
            <a:chExt cx="144" cy="432"/>
          </a:xfrm>
        </p:grpSpPr>
        <p:sp>
          <p:nvSpPr>
            <p:cNvPr id="100" name="Line 122"/>
            <p:cNvSpPr>
              <a:spLocks noChangeShapeType="1"/>
            </p:cNvSpPr>
            <p:nvPr/>
          </p:nvSpPr>
          <p:spPr bwMode="auto">
            <a:xfrm flipV="1">
              <a:off x="1248" y="1296"/>
              <a:ext cx="0" cy="432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101" name="Line 123"/>
            <p:cNvSpPr>
              <a:spLocks noChangeShapeType="1"/>
            </p:cNvSpPr>
            <p:nvPr/>
          </p:nvSpPr>
          <p:spPr bwMode="auto">
            <a:xfrm>
              <a:off x="1168" y="1664"/>
              <a:ext cx="144" cy="0"/>
            </a:xfrm>
            <a:prstGeom prst="line">
              <a:avLst/>
            </a:prstGeom>
            <a:noFill/>
            <a:ln w="28575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</p:grpSp>
      <p:sp>
        <p:nvSpPr>
          <p:cNvPr id="102" name="Text Box 126"/>
          <p:cNvSpPr txBox="1">
            <a:spLocks noChangeArrowheads="1"/>
          </p:cNvSpPr>
          <p:nvPr/>
        </p:nvSpPr>
        <p:spPr bwMode="auto">
          <a:xfrm>
            <a:off x="6398398" y="3282735"/>
            <a:ext cx="15311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dipole moment</a:t>
            </a:r>
          </a:p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polar molecule</a:t>
            </a:r>
          </a:p>
        </p:txBody>
      </p:sp>
      <p:grpSp>
        <p:nvGrpSpPr>
          <p:cNvPr id="103" name="Group 156"/>
          <p:cNvGrpSpPr>
            <a:grpSpLocks/>
          </p:cNvGrpSpPr>
          <p:nvPr/>
        </p:nvGrpSpPr>
        <p:grpSpPr bwMode="auto">
          <a:xfrm>
            <a:off x="6569100" y="4286257"/>
            <a:ext cx="1276350" cy="1843088"/>
            <a:chOff x="3908" y="2256"/>
            <a:chExt cx="804" cy="1161"/>
          </a:xfrm>
        </p:grpSpPr>
        <p:sp>
          <p:nvSpPr>
            <p:cNvPr id="104" name="Text Box 128"/>
            <p:cNvSpPr txBox="1">
              <a:spLocks noChangeArrowheads="1"/>
            </p:cNvSpPr>
            <p:nvPr/>
          </p:nvSpPr>
          <p:spPr bwMode="auto">
            <a:xfrm>
              <a:off x="4208" y="2713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C</a:t>
              </a:r>
            </a:p>
          </p:txBody>
        </p:sp>
        <p:sp>
          <p:nvSpPr>
            <p:cNvPr id="105" name="Text Box 129"/>
            <p:cNvSpPr txBox="1">
              <a:spLocks noChangeArrowheads="1"/>
            </p:cNvSpPr>
            <p:nvPr/>
          </p:nvSpPr>
          <p:spPr bwMode="auto">
            <a:xfrm>
              <a:off x="4228" y="2256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F</a:t>
              </a:r>
            </a:p>
          </p:txBody>
        </p:sp>
        <p:sp>
          <p:nvSpPr>
            <p:cNvPr id="106" name="Text Box 130"/>
            <p:cNvSpPr txBox="1">
              <a:spLocks noChangeArrowheads="1"/>
            </p:cNvSpPr>
            <p:nvPr/>
          </p:nvSpPr>
          <p:spPr bwMode="auto">
            <a:xfrm>
              <a:off x="4238" y="3184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F</a:t>
              </a:r>
            </a:p>
          </p:txBody>
        </p:sp>
        <p:sp>
          <p:nvSpPr>
            <p:cNvPr id="107" name="Text Box 131"/>
            <p:cNvSpPr txBox="1">
              <a:spLocks noChangeArrowheads="1"/>
            </p:cNvSpPr>
            <p:nvPr/>
          </p:nvSpPr>
          <p:spPr bwMode="auto">
            <a:xfrm>
              <a:off x="4507" y="3034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F</a:t>
              </a:r>
            </a:p>
          </p:txBody>
        </p:sp>
        <p:sp>
          <p:nvSpPr>
            <p:cNvPr id="108" name="Text Box 132"/>
            <p:cNvSpPr txBox="1">
              <a:spLocks noChangeArrowheads="1"/>
            </p:cNvSpPr>
            <p:nvPr/>
          </p:nvSpPr>
          <p:spPr bwMode="auto">
            <a:xfrm>
              <a:off x="3908" y="3024"/>
              <a:ext cx="20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 dirty="0"/>
                <a:t>F</a:t>
              </a:r>
            </a:p>
          </p:txBody>
        </p:sp>
        <p:sp>
          <p:nvSpPr>
            <p:cNvPr id="109" name="Line 133"/>
            <p:cNvSpPr>
              <a:spLocks noChangeShapeType="1"/>
            </p:cNvSpPr>
            <p:nvPr/>
          </p:nvSpPr>
          <p:spPr bwMode="auto">
            <a:xfrm>
              <a:off x="4416" y="2905"/>
              <a:ext cx="192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Line 134"/>
            <p:cNvSpPr>
              <a:spLocks noChangeShapeType="1"/>
            </p:cNvSpPr>
            <p:nvPr/>
          </p:nvSpPr>
          <p:spPr bwMode="auto">
            <a:xfrm flipV="1">
              <a:off x="4032" y="2905"/>
              <a:ext cx="208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Line 135"/>
            <p:cNvSpPr>
              <a:spLocks noChangeShapeType="1"/>
            </p:cNvSpPr>
            <p:nvPr/>
          </p:nvSpPr>
          <p:spPr bwMode="auto">
            <a:xfrm rot="5400000">
              <a:off x="4216" y="309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36"/>
            <p:cNvSpPr>
              <a:spLocks noChangeShapeType="1"/>
            </p:cNvSpPr>
            <p:nvPr/>
          </p:nvSpPr>
          <p:spPr bwMode="auto">
            <a:xfrm rot="5400000">
              <a:off x="4216" y="261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3" name="Group 160"/>
          <p:cNvGrpSpPr>
            <a:grpSpLocks/>
          </p:cNvGrpSpPr>
          <p:nvPr/>
        </p:nvGrpSpPr>
        <p:grpSpPr bwMode="auto">
          <a:xfrm>
            <a:off x="6429400" y="4371996"/>
            <a:ext cx="1555750" cy="1600200"/>
            <a:chOff x="3820" y="2352"/>
            <a:chExt cx="980" cy="1008"/>
          </a:xfrm>
        </p:grpSpPr>
        <p:grpSp>
          <p:nvGrpSpPr>
            <p:cNvPr id="114" name="Group 159"/>
            <p:cNvGrpSpPr>
              <a:grpSpLocks/>
            </p:cNvGrpSpPr>
            <p:nvPr/>
          </p:nvGrpSpPr>
          <p:grpSpPr bwMode="auto">
            <a:xfrm>
              <a:off x="3820" y="2784"/>
              <a:ext cx="308" cy="268"/>
              <a:chOff x="3820" y="2784"/>
              <a:chExt cx="308" cy="268"/>
            </a:xfrm>
          </p:grpSpPr>
          <p:sp>
            <p:nvSpPr>
              <p:cNvPr id="124" name="Line 140"/>
              <p:cNvSpPr>
                <a:spLocks noChangeShapeType="1"/>
              </p:cNvSpPr>
              <p:nvPr/>
            </p:nvSpPr>
            <p:spPr bwMode="auto">
              <a:xfrm rot="5400000">
                <a:off x="3844" y="2788"/>
                <a:ext cx="240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141"/>
              <p:cNvSpPr>
                <a:spLocks noChangeShapeType="1"/>
              </p:cNvSpPr>
              <p:nvPr/>
            </p:nvSpPr>
            <p:spPr bwMode="auto">
              <a:xfrm rot="5400000" flipH="1">
                <a:off x="4027" y="2789"/>
                <a:ext cx="10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5" name="Group 158"/>
            <p:cNvGrpSpPr>
              <a:grpSpLocks/>
            </p:cNvGrpSpPr>
            <p:nvPr/>
          </p:nvGrpSpPr>
          <p:grpSpPr bwMode="auto">
            <a:xfrm>
              <a:off x="4464" y="2784"/>
              <a:ext cx="336" cy="288"/>
              <a:chOff x="4464" y="2784"/>
              <a:chExt cx="336" cy="288"/>
            </a:xfrm>
          </p:grpSpPr>
          <p:sp>
            <p:nvSpPr>
              <p:cNvPr id="122" name="Line 143"/>
              <p:cNvSpPr>
                <a:spLocks noChangeShapeType="1"/>
              </p:cNvSpPr>
              <p:nvPr/>
            </p:nvSpPr>
            <p:spPr bwMode="auto">
              <a:xfrm rot="16200000" flipH="1">
                <a:off x="4488" y="2760"/>
                <a:ext cx="288" cy="33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Line 144"/>
              <p:cNvSpPr>
                <a:spLocks noChangeShapeType="1"/>
              </p:cNvSpPr>
              <p:nvPr/>
            </p:nvSpPr>
            <p:spPr bwMode="auto">
              <a:xfrm rot="-5400000" flipH="1" flipV="1">
                <a:off x="4464" y="2784"/>
                <a:ext cx="96" cy="96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6" name="Group 145"/>
            <p:cNvGrpSpPr>
              <a:grpSpLocks/>
            </p:cNvGrpSpPr>
            <p:nvPr/>
          </p:nvGrpSpPr>
          <p:grpSpPr bwMode="auto">
            <a:xfrm rot="10800000">
              <a:off x="4186" y="2928"/>
              <a:ext cx="144" cy="432"/>
              <a:chOff x="1168" y="1296"/>
              <a:chExt cx="144" cy="432"/>
            </a:xfrm>
          </p:grpSpPr>
          <p:sp>
            <p:nvSpPr>
              <p:cNvPr id="120" name="Line 146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" name="Line 147"/>
              <p:cNvSpPr>
                <a:spLocks noChangeShapeType="1"/>
              </p:cNvSpPr>
              <p:nvPr/>
            </p:nvSpPr>
            <p:spPr bwMode="auto">
              <a:xfrm>
                <a:off x="1168" y="166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7" name="Group 148"/>
            <p:cNvGrpSpPr>
              <a:grpSpLocks/>
            </p:cNvGrpSpPr>
            <p:nvPr/>
          </p:nvGrpSpPr>
          <p:grpSpPr bwMode="auto">
            <a:xfrm rot="10800000" flipV="1">
              <a:off x="4170" y="2352"/>
              <a:ext cx="144" cy="432"/>
              <a:chOff x="1168" y="1296"/>
              <a:chExt cx="144" cy="432"/>
            </a:xfrm>
          </p:grpSpPr>
          <p:sp>
            <p:nvSpPr>
              <p:cNvPr id="118" name="Line 149"/>
              <p:cNvSpPr>
                <a:spLocks noChangeShapeType="1"/>
              </p:cNvSpPr>
              <p:nvPr/>
            </p:nvSpPr>
            <p:spPr bwMode="auto">
              <a:xfrm flipV="1">
                <a:off x="1248" y="1296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" name="Line 150"/>
              <p:cNvSpPr>
                <a:spLocks noChangeShapeType="1"/>
              </p:cNvSpPr>
              <p:nvPr/>
            </p:nvSpPr>
            <p:spPr bwMode="auto">
              <a:xfrm>
                <a:off x="1168" y="1664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26" name="Text Box 110"/>
          <p:cNvSpPr txBox="1">
            <a:spLocks noChangeArrowheads="1"/>
          </p:cNvSpPr>
          <p:nvPr/>
        </p:nvSpPr>
        <p:spPr bwMode="auto">
          <a:xfrm>
            <a:off x="5786446" y="6000768"/>
            <a:ext cx="2819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 dipole moment</a:t>
            </a:r>
          </a:p>
          <a:p>
            <a:pPr algn="ctr" eaLnBrk="0" hangingPunct="0"/>
            <a:r>
              <a:rPr lang="en-US" b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nonpolar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molecule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utoUpdateAnimBg="0"/>
      <p:bldP spid="89" grpId="0" autoUpdateAnimBg="0"/>
      <p:bldP spid="102" grpId="0" autoUpdateAnimBg="0"/>
      <p:bldP spid="126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5F2FF"/>
              </a:clrFrom>
              <a:clrTo>
                <a:srgbClr val="E5F2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714348" y="2143116"/>
            <a:ext cx="3357586" cy="318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4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Bond moments and resultant dipole moments</a:t>
            </a:r>
            <a:endParaRPr lang="en-US" sz="34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3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Does </a:t>
            </a:r>
            <a:r>
              <a:rPr lang="en-SG" sz="2400" b="1" dirty="0" err="1" smtClean="0">
                <a:latin typeface="Arial Narrow" pitchFamily="34" charset="0"/>
              </a:rPr>
              <a:t>BF</a:t>
            </a:r>
            <a:r>
              <a:rPr lang="en-SG" sz="2400" b="1" baseline="-25000" dirty="0" err="1" smtClean="0">
                <a:latin typeface="Arial Narrow" pitchFamily="34" charset="0"/>
              </a:rPr>
              <a:t>3</a:t>
            </a:r>
            <a:r>
              <a:rPr lang="en-SG" sz="2400" b="1" dirty="0" smtClean="0">
                <a:latin typeface="Arial Narrow" pitchFamily="34" charset="0"/>
              </a:rPr>
              <a:t> have a dipole moment?</a:t>
            </a:r>
          </a:p>
        </p:txBody>
      </p:sp>
      <p:pic>
        <p:nvPicPr>
          <p:cNvPr id="6" name="Picture 9" descr="10_p41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 t="1418"/>
          <a:stretch>
            <a:fillRect/>
          </a:stretch>
        </p:blipFill>
        <p:spPr bwMode="auto">
          <a:xfrm>
            <a:off x="4857752" y="2164184"/>
            <a:ext cx="3357586" cy="3193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 Box 110"/>
          <p:cNvSpPr txBox="1">
            <a:spLocks noChangeArrowheads="1"/>
          </p:cNvSpPr>
          <p:nvPr/>
        </p:nvSpPr>
        <p:spPr bwMode="auto">
          <a:xfrm>
            <a:off x="2857488" y="5786454"/>
            <a:ext cx="2819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 dipole moment</a:t>
            </a:r>
          </a:p>
          <a:p>
            <a:pPr algn="ctr" eaLnBrk="0" hangingPunct="0"/>
            <a:r>
              <a:rPr lang="en-US" sz="2000" b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nonpolar</a:t>
            </a:r>
            <a:r>
              <a:rPr lang="en-US" sz="2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molecule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Examples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Linear Molecules: Beryllium chloride, </a:t>
            </a:r>
            <a:r>
              <a:rPr lang="en-US" sz="24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BeCl</a:t>
            </a:r>
            <a:r>
              <a:rPr lang="en-US" sz="2400" b="1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US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Trigonal Planar Molecules: </a:t>
            </a:r>
            <a:r>
              <a:rPr lang="en-US" sz="2400" b="1" dirty="0" err="1" smtClean="0">
                <a:latin typeface="Arial Narrow" pitchFamily="34" charset="0"/>
              </a:rPr>
              <a:t>Sulphur</a:t>
            </a:r>
            <a:r>
              <a:rPr lang="en-US" sz="2400" b="1" dirty="0" smtClean="0">
                <a:latin typeface="Arial Narrow" pitchFamily="34" charset="0"/>
              </a:rPr>
              <a:t> trioxide, </a:t>
            </a:r>
            <a:r>
              <a:rPr lang="en-US" sz="24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SO</a:t>
            </a:r>
            <a:r>
              <a:rPr lang="en-US" sz="2400" b="1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US" sz="2400" b="1" baseline="-25000" dirty="0" smtClean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lum bright="-30000"/>
          </a:blip>
          <a:srcRect/>
          <a:stretch>
            <a:fillRect/>
          </a:stretch>
        </p:blipFill>
        <p:spPr bwMode="auto">
          <a:xfrm>
            <a:off x="785813" y="1714500"/>
            <a:ext cx="7858125" cy="1295400"/>
          </a:xfrm>
          <a:prstGeom prst="rect">
            <a:avLst/>
          </a:prstGeom>
          <a:ln w="28575" cap="sq">
            <a:solidFill>
              <a:srgbClr val="FF006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/>
          <a:stretch>
            <a:fillRect/>
          </a:stretch>
        </p:blipFill>
        <p:spPr bwMode="auto">
          <a:xfrm>
            <a:off x="785813" y="4357688"/>
            <a:ext cx="7858125" cy="2057400"/>
          </a:xfrm>
          <a:prstGeom prst="rect">
            <a:avLst/>
          </a:prstGeom>
          <a:ln w="28575" cap="sq">
            <a:solidFill>
              <a:srgbClr val="FF006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Bond moments and resultant dipole moments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Does </a:t>
            </a:r>
            <a:r>
              <a:rPr lang="en-SG" sz="2400" b="1" dirty="0" err="1" smtClean="0">
                <a:latin typeface="Arial Narrow" pitchFamily="34" charset="0"/>
              </a:rPr>
              <a:t>CH</a:t>
            </a:r>
            <a:r>
              <a:rPr lang="en-SG" sz="2400" b="1" baseline="-25000" dirty="0" err="1" smtClean="0">
                <a:latin typeface="Arial Narrow" pitchFamily="34" charset="0"/>
              </a:rPr>
              <a:t>2</a:t>
            </a:r>
            <a:r>
              <a:rPr lang="en-SG" sz="2400" b="1" dirty="0" err="1" smtClean="0">
                <a:latin typeface="Arial Narrow" pitchFamily="34" charset="0"/>
              </a:rPr>
              <a:t>Cl</a:t>
            </a:r>
            <a:r>
              <a:rPr lang="en-SG" sz="2400" b="1" baseline="-25000" dirty="0" err="1" smtClean="0">
                <a:latin typeface="Arial Narrow" pitchFamily="34" charset="0"/>
              </a:rPr>
              <a:t>2</a:t>
            </a:r>
            <a:r>
              <a:rPr lang="en-SG" sz="2400" b="1" dirty="0" smtClean="0">
                <a:latin typeface="Arial Narrow" pitchFamily="34" charset="0"/>
              </a:rPr>
              <a:t> have a dipole moment?</a:t>
            </a:r>
          </a:p>
        </p:txBody>
      </p:sp>
      <p:pic>
        <p:nvPicPr>
          <p:cNvPr id="8" name="Picture 2" descr="10_tap38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 contrast="30000"/>
          </a:blip>
          <a:srcRect l="35938" t="5000" b="5000"/>
          <a:stretch>
            <a:fillRect/>
          </a:stretch>
        </p:blipFill>
        <p:spPr bwMode="auto">
          <a:xfrm>
            <a:off x="5715008" y="2214554"/>
            <a:ext cx="2779928" cy="29289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5F2FF"/>
              </a:clrFrom>
              <a:clrTo>
                <a:srgbClr val="E5F2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1000100" y="2285992"/>
            <a:ext cx="4510173" cy="2786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63000" contrast="30000"/>
          </a:blip>
          <a:srcRect/>
          <a:stretch>
            <a:fillRect/>
          </a:stretch>
        </p:blipFill>
        <p:spPr bwMode="auto">
          <a:xfrm>
            <a:off x="500034" y="1285860"/>
            <a:ext cx="8429684" cy="4500594"/>
          </a:xfrm>
          <a:prstGeom prst="rect">
            <a:avLst/>
          </a:prstGeom>
          <a:noFill/>
          <a:ln w="9525">
            <a:solidFill>
              <a:srgbClr val="9900CC"/>
            </a:solidFill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500034" y="14286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US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Dipole Moment of Polar Molecules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0034" y="1214422"/>
            <a:ext cx="8429684" cy="714380"/>
            <a:chOff x="928662" y="142798"/>
            <a:chExt cx="6929486" cy="644584"/>
          </a:xfrm>
        </p:grpSpPr>
        <p:sp>
          <p:nvSpPr>
            <p:cNvPr id="5" name="Title 1"/>
            <p:cNvSpPr txBox="1">
              <a:spLocks/>
            </p:cNvSpPr>
            <p:nvPr/>
          </p:nvSpPr>
          <p:spPr>
            <a:xfrm>
              <a:off x="928662" y="142798"/>
              <a:ext cx="6929486" cy="642969"/>
            </a:xfrm>
            <a:prstGeom prst="rect">
              <a:avLst/>
            </a:prstGeom>
            <a:solidFill>
              <a:srgbClr val="FF0066"/>
            </a:solidFill>
          </p:spPr>
          <p:txBody>
            <a:bodyPr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0" cap="all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endParaRP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985930" y="271715"/>
              <a:ext cx="6872186" cy="4165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24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Dipole Moment of Polar Molecules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28662" y="785794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28662" y="142798"/>
              <a:ext cx="6929486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Lewis theory &amp; Valence bond theory 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How does Lewis theory explain the bonds in </a:t>
            </a:r>
            <a:r>
              <a:rPr lang="en-SG" sz="2400" b="1" dirty="0" err="1" smtClean="0">
                <a:latin typeface="Arial Narrow" pitchFamily="34" charset="0"/>
              </a:rPr>
              <a:t>H</a:t>
            </a:r>
            <a:r>
              <a:rPr lang="en-SG" sz="2400" b="1" baseline="-25000" dirty="0" err="1" smtClean="0">
                <a:latin typeface="Arial Narrow" pitchFamily="34" charset="0"/>
              </a:rPr>
              <a:t>2</a:t>
            </a:r>
            <a:r>
              <a:rPr lang="en-SG" sz="2400" b="1" dirty="0" smtClean="0">
                <a:latin typeface="Arial Narrow" pitchFamily="34" charset="0"/>
              </a:rPr>
              <a:t> and </a:t>
            </a:r>
            <a:r>
              <a:rPr lang="en-SG" sz="2400" b="1" dirty="0" err="1" smtClean="0">
                <a:latin typeface="Arial Narrow" pitchFamily="34" charset="0"/>
              </a:rPr>
              <a:t>F</a:t>
            </a:r>
            <a:r>
              <a:rPr lang="en-SG" sz="2400" b="1" baseline="-25000" dirty="0" err="1" smtClean="0">
                <a:latin typeface="Arial Narrow" pitchFamily="34" charset="0"/>
              </a:rPr>
              <a:t>2</a:t>
            </a:r>
            <a:r>
              <a:rPr lang="en-SG" sz="2400" b="1" dirty="0" smtClean="0">
                <a:latin typeface="Arial Narrow" pitchFamily="34" charset="0"/>
              </a:rPr>
              <a:t>?</a:t>
            </a:r>
          </a:p>
        </p:txBody>
      </p:sp>
      <p:grpSp>
        <p:nvGrpSpPr>
          <p:cNvPr id="6" name="Group 21"/>
          <p:cNvGrpSpPr>
            <a:grpSpLocks/>
          </p:cNvGrpSpPr>
          <p:nvPr/>
        </p:nvGrpSpPr>
        <p:grpSpPr bwMode="auto">
          <a:xfrm>
            <a:off x="1285852" y="2736136"/>
            <a:ext cx="4832350" cy="1827213"/>
            <a:chOff x="1089" y="1928"/>
            <a:chExt cx="3044" cy="1151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1287" y="1928"/>
              <a:ext cx="141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          </a:t>
              </a:r>
              <a:r>
                <a:rPr lang="en-US" sz="2000" b="1" u="sng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Bond Enthalpy</a:t>
              </a: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201" y="1928"/>
              <a:ext cx="93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u="sng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Bond Length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089" y="2334"/>
              <a:ext cx="262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H</a:t>
              </a:r>
              <a:r>
                <a:rPr lang="en-US" sz="2000" b="1" baseline="-25000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2</a:t>
              </a:r>
              <a:endParaRPr lang="en-US" sz="2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endParaRPr>
            </a:p>
          </p:txBody>
        </p:sp>
        <p:sp>
          <p:nvSpPr>
            <p:cNvPr id="12" name="Text Box 6"/>
            <p:cNvSpPr txBox="1">
              <a:spLocks noChangeArrowheads="1"/>
            </p:cNvSpPr>
            <p:nvPr/>
          </p:nvSpPr>
          <p:spPr bwMode="auto">
            <a:xfrm>
              <a:off x="1092" y="2793"/>
              <a:ext cx="24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F</a:t>
              </a:r>
              <a:r>
                <a:rPr lang="en-US" sz="2000" b="1" baseline="-25000" dirty="0" err="1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2</a:t>
              </a:r>
              <a:endParaRPr lang="en-US" sz="20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1834" y="2366"/>
              <a:ext cx="90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atin typeface="Arial Narrow" pitchFamily="34" charset="0"/>
                </a:rPr>
                <a:t>436.4 kJ/mol</a:t>
              </a:r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1834" y="2827"/>
              <a:ext cx="90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atin typeface="Arial Narrow" pitchFamily="34" charset="0"/>
                </a:rPr>
                <a:t>150.6 kJ/mol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3505" y="2367"/>
              <a:ext cx="499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atin typeface="Arial Narrow" pitchFamily="34" charset="0"/>
                </a:rPr>
                <a:t>74 pm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3449" y="2827"/>
              <a:ext cx="573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>
                  <a:latin typeface="Arial Narrow" pitchFamily="34" charset="0"/>
                </a:rPr>
                <a:t>142 pm</a:t>
              </a:r>
            </a:p>
          </p:txBody>
        </p:sp>
      </p:grp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762000" y="5429264"/>
            <a:ext cx="7667652" cy="830997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Valence bond theory – bonds are formed by sharing of </a:t>
            </a:r>
            <a:r>
              <a:rPr lang="en-US" sz="2400" b="1" i="1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e</a:t>
            </a:r>
            <a:r>
              <a:rPr lang="en-US" sz="2400" b="1" baseline="30000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-</a:t>
            </a:r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from overlapping atomic orbitals.</a:t>
            </a:r>
          </a:p>
        </p:txBody>
      </p: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6786578" y="2729786"/>
            <a:ext cx="1223963" cy="1828800"/>
            <a:chOff x="4779" y="1176"/>
            <a:chExt cx="771" cy="1152"/>
          </a:xfrm>
        </p:grpSpPr>
        <p:sp>
          <p:nvSpPr>
            <p:cNvPr id="19" name="Text Box 13"/>
            <p:cNvSpPr txBox="1">
              <a:spLocks noChangeArrowheads="1"/>
            </p:cNvSpPr>
            <p:nvPr/>
          </p:nvSpPr>
          <p:spPr bwMode="auto">
            <a:xfrm>
              <a:off x="4779" y="1176"/>
              <a:ext cx="77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u="sng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Overlap of</a:t>
              </a: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4956" y="1615"/>
              <a:ext cx="374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2 </a:t>
              </a:r>
              <a:r>
                <a:rPr lang="en-US" sz="2000" b="1" dirty="0" err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1</a:t>
              </a:r>
              <a:r>
                <a:rPr lang="en-US" sz="2000" b="1" i="1" dirty="0" err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s</a:t>
              </a:r>
              <a:endParaRPr lang="en-US" sz="2000" b="1" i="1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endParaRPr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4944" y="2076"/>
              <a:ext cx="38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 b="1" dirty="0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2 </a:t>
              </a:r>
              <a:r>
                <a:rPr lang="en-US" sz="2000" b="1" dirty="0" err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2</a:t>
              </a:r>
              <a:r>
                <a:rPr lang="en-US" sz="2000" b="1" i="1" dirty="0" err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rPr>
                <a:t>p</a:t>
              </a:r>
              <a:endParaRPr lang="en-US" sz="2000" b="1" i="1" dirty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endParaRPr>
            </a:p>
          </p:txBody>
        </p:sp>
      </p:grp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742921" y="1775698"/>
            <a:ext cx="60516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>
                <a:latin typeface="Arial Narrow" pitchFamily="34" charset="0"/>
              </a:rPr>
              <a:t>Sharing of two electrons between the two atoms.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  <p:bldP spid="2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Potential Energy vs. Distance of Separation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Change in potential energy of two Hydrogen atoms as a function of their distance of separation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285984" y="2357430"/>
            <a:ext cx="6143668" cy="4069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5"/>
          <p:cNvSpPr txBox="1">
            <a:spLocks noChangeArrowheads="1"/>
          </p:cNvSpPr>
          <p:nvPr/>
        </p:nvSpPr>
        <p:spPr bwMode="auto">
          <a:xfrm>
            <a:off x="304800" y="714356"/>
            <a:ext cx="8839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 dirty="0">
                <a:latin typeface="Arial Narrow" pitchFamily="34" charset="0"/>
              </a:rPr>
              <a:t>Change in electron density as two hydrogen atoms approach each </a:t>
            </a:r>
            <a:r>
              <a:rPr lang="en-US" sz="2400" b="1" dirty="0" smtClean="0">
                <a:latin typeface="Arial Narrow" pitchFamily="34" charset="0"/>
              </a:rPr>
              <a:t>other</a:t>
            </a:r>
            <a:endParaRPr lang="en-US" sz="2400" b="1" dirty="0">
              <a:latin typeface="Arial Narrow" pitchFamily="34" charset="0"/>
            </a:endParaRPr>
          </a:p>
        </p:txBody>
      </p:sp>
      <p:pic>
        <p:nvPicPr>
          <p:cNvPr id="68615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3109914" y="1269970"/>
            <a:ext cx="2895600" cy="126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616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3286116" y="2698730"/>
            <a:ext cx="243840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7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3362316" y="4127490"/>
            <a:ext cx="2362200" cy="132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8" name="Picture 10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3667116" y="5484812"/>
            <a:ext cx="1752600" cy="137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00034" y="1428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Change in Electron Density</a:t>
            </a:r>
            <a:endParaRPr lang="en-US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1049362" y="1319515"/>
            <a:ext cx="213552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/>
              <a:t>N – </a:t>
            </a:r>
            <a:r>
              <a:rPr lang="en-US" sz="2400" b="1" dirty="0" err="1"/>
              <a:t>1</a:t>
            </a:r>
            <a:r>
              <a:rPr lang="en-US" sz="2400" b="1" i="1" dirty="0" err="1"/>
              <a:t>s</a:t>
            </a:r>
            <a:r>
              <a:rPr lang="en-US" sz="2400" b="1" baseline="30000" dirty="0" err="1"/>
              <a:t>2</a:t>
            </a:r>
            <a:r>
              <a:rPr lang="en-US" sz="2400" b="1" dirty="0" err="1"/>
              <a:t>2</a:t>
            </a:r>
            <a:r>
              <a:rPr lang="en-US" sz="2400" b="1" i="1" dirty="0" err="1"/>
              <a:t>s</a:t>
            </a:r>
            <a:r>
              <a:rPr lang="en-US" sz="2400" b="1" baseline="30000" dirty="0" err="1"/>
              <a:t>2</a:t>
            </a:r>
            <a:r>
              <a:rPr lang="en-US" sz="2400" b="1" dirty="0" err="1"/>
              <a:t>2</a:t>
            </a:r>
            <a:r>
              <a:rPr lang="en-US" sz="2400" b="1" i="1" dirty="0" err="1"/>
              <a:t>p</a:t>
            </a:r>
            <a:r>
              <a:rPr lang="en-US" sz="2400" b="1" baseline="30000" dirty="0" err="1"/>
              <a:t>3</a:t>
            </a:r>
            <a:endParaRPr lang="en-US" sz="2400" b="1" dirty="0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186262" y="1471915"/>
            <a:ext cx="3886200" cy="609600"/>
            <a:chOff x="2352" y="1488"/>
            <a:chExt cx="2448" cy="384"/>
          </a:xfrm>
        </p:grpSpPr>
        <p:sp>
          <p:nvSpPr>
            <p:cNvPr id="38926" name="Line 4"/>
            <p:cNvSpPr>
              <a:spLocks noChangeShapeType="1"/>
            </p:cNvSpPr>
            <p:nvPr/>
          </p:nvSpPr>
          <p:spPr bwMode="auto">
            <a:xfrm>
              <a:off x="2352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5"/>
            <p:cNvSpPr>
              <a:spLocks noChangeShapeType="1"/>
            </p:cNvSpPr>
            <p:nvPr/>
          </p:nvSpPr>
          <p:spPr bwMode="auto">
            <a:xfrm>
              <a:off x="2928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6"/>
            <p:cNvSpPr>
              <a:spLocks noChangeShapeType="1"/>
            </p:cNvSpPr>
            <p:nvPr/>
          </p:nvSpPr>
          <p:spPr bwMode="auto">
            <a:xfrm>
              <a:off x="3600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7"/>
            <p:cNvSpPr>
              <a:spLocks noChangeShapeType="1"/>
            </p:cNvSpPr>
            <p:nvPr/>
          </p:nvSpPr>
          <p:spPr bwMode="auto">
            <a:xfrm>
              <a:off x="4032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Line 8"/>
            <p:cNvSpPr>
              <a:spLocks noChangeShapeType="1"/>
            </p:cNvSpPr>
            <p:nvPr/>
          </p:nvSpPr>
          <p:spPr bwMode="auto">
            <a:xfrm>
              <a:off x="4464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9"/>
            <p:cNvSpPr>
              <a:spLocks noChangeShapeType="1"/>
            </p:cNvSpPr>
            <p:nvPr/>
          </p:nvSpPr>
          <p:spPr bwMode="auto">
            <a:xfrm flipV="1">
              <a:off x="244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Line 10"/>
            <p:cNvSpPr>
              <a:spLocks noChangeShapeType="1"/>
            </p:cNvSpPr>
            <p:nvPr/>
          </p:nvSpPr>
          <p:spPr bwMode="auto">
            <a:xfrm flipV="1">
              <a:off x="3024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11"/>
            <p:cNvSpPr>
              <a:spLocks noChangeShapeType="1"/>
            </p:cNvSpPr>
            <p:nvPr/>
          </p:nvSpPr>
          <p:spPr bwMode="auto">
            <a:xfrm flipV="1">
              <a:off x="364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4" name="Line 12"/>
            <p:cNvSpPr>
              <a:spLocks noChangeShapeType="1"/>
            </p:cNvSpPr>
            <p:nvPr/>
          </p:nvSpPr>
          <p:spPr bwMode="auto">
            <a:xfrm flipV="1">
              <a:off x="4080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Line 13"/>
            <p:cNvSpPr>
              <a:spLocks noChangeShapeType="1"/>
            </p:cNvSpPr>
            <p:nvPr/>
          </p:nvSpPr>
          <p:spPr bwMode="auto">
            <a:xfrm flipV="1">
              <a:off x="4512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Line 14"/>
            <p:cNvSpPr>
              <a:spLocks noChangeShapeType="1"/>
            </p:cNvSpPr>
            <p:nvPr/>
          </p:nvSpPr>
          <p:spPr bwMode="auto">
            <a:xfrm>
              <a:off x="2592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Line 15"/>
            <p:cNvSpPr>
              <a:spLocks noChangeShapeType="1"/>
            </p:cNvSpPr>
            <p:nvPr/>
          </p:nvSpPr>
          <p:spPr bwMode="auto">
            <a:xfrm>
              <a:off x="316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4529" name="Line 17"/>
          <p:cNvSpPr>
            <a:spLocks noChangeShapeType="1"/>
          </p:cNvSpPr>
          <p:nvPr/>
        </p:nvSpPr>
        <p:spPr bwMode="auto">
          <a:xfrm>
            <a:off x="6548462" y="1471915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4531" name="Text Box 19"/>
          <p:cNvSpPr txBox="1">
            <a:spLocks noChangeArrowheads="1"/>
          </p:cNvSpPr>
          <p:nvPr/>
        </p:nvSpPr>
        <p:spPr bwMode="auto">
          <a:xfrm>
            <a:off x="1073582" y="1895765"/>
            <a:ext cx="1236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 H – </a:t>
            </a:r>
            <a:r>
              <a:rPr lang="en-US" sz="2400" b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</a:t>
            </a:r>
            <a:r>
              <a:rPr lang="en-US" sz="2400" b="1" i="1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</a:t>
            </a:r>
            <a:r>
              <a:rPr lang="en-US" sz="2400" b="1" baseline="30000" dirty="0" err="1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</a:t>
            </a:r>
            <a:endParaRPr lang="en-US" sz="2400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64532" name="Line 20"/>
          <p:cNvSpPr>
            <a:spLocks noChangeShapeType="1"/>
          </p:cNvSpPr>
          <p:nvPr/>
        </p:nvSpPr>
        <p:spPr bwMode="auto">
          <a:xfrm>
            <a:off x="7234262" y="1471915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4533" name="Line 21"/>
          <p:cNvSpPr>
            <a:spLocks noChangeShapeType="1"/>
          </p:cNvSpPr>
          <p:nvPr/>
        </p:nvSpPr>
        <p:spPr bwMode="auto">
          <a:xfrm>
            <a:off x="7920062" y="1471915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64539" name="Picture 27"/>
          <p:cNvPicPr>
            <a:picLocks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 t="21002" b="33005"/>
          <a:stretch>
            <a:fillRect/>
          </a:stretch>
        </p:blipFill>
        <p:spPr bwMode="auto">
          <a:xfrm>
            <a:off x="1716109" y="3000372"/>
            <a:ext cx="5927725" cy="20669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64540" name="Text Box 28"/>
          <p:cNvSpPr txBox="1">
            <a:spLocks noChangeArrowheads="1"/>
          </p:cNvSpPr>
          <p:nvPr/>
        </p:nvSpPr>
        <p:spPr bwMode="auto">
          <a:xfrm>
            <a:off x="1714480" y="5345684"/>
            <a:ext cx="55721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latin typeface="Arial Narrow" pitchFamily="34" charset="0"/>
              </a:rPr>
              <a:t>If use </a:t>
            </a:r>
            <a:r>
              <a:rPr lang="en-US" b="1" dirty="0" smtClean="0">
                <a:latin typeface="Arial Narrow" pitchFamily="34" charset="0"/>
              </a:rPr>
              <a:t>the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3</a:t>
            </a:r>
            <a:r>
              <a:rPr lang="en-US" b="1" dirty="0" smtClean="0">
                <a:latin typeface="Arial Narrow" pitchFamily="34" charset="0"/>
              </a:rPr>
              <a:t> </a:t>
            </a:r>
            <a:r>
              <a:rPr lang="en-US" b="1" dirty="0" err="1">
                <a:latin typeface="Arial Narrow" pitchFamily="34" charset="0"/>
              </a:rPr>
              <a:t>2</a:t>
            </a:r>
            <a:r>
              <a:rPr lang="en-US" b="1" i="1" dirty="0" err="1">
                <a:latin typeface="Arial Narrow" pitchFamily="34" charset="0"/>
              </a:rPr>
              <a:t>p</a:t>
            </a:r>
            <a:r>
              <a:rPr lang="en-US" b="1" dirty="0">
                <a:latin typeface="Arial Narrow" pitchFamily="34" charset="0"/>
              </a:rPr>
              <a:t> </a:t>
            </a:r>
            <a:r>
              <a:rPr lang="en-US" b="1" dirty="0" smtClean="0">
                <a:latin typeface="Arial Narrow" pitchFamily="34" charset="0"/>
              </a:rPr>
              <a:t>orbitals, predict </a:t>
            </a:r>
            <a:r>
              <a:rPr lang="en-US" b="1" dirty="0" err="1">
                <a:latin typeface="Arial Narrow" pitchFamily="34" charset="0"/>
              </a:rPr>
              <a:t>90</a:t>
            </a:r>
            <a:r>
              <a:rPr lang="en-US" b="1" baseline="30000" dirty="0" err="1">
                <a:latin typeface="Arial Narrow" pitchFamily="34" charset="0"/>
              </a:rPr>
              <a:t>o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64541" name="Text Box 29"/>
          <p:cNvSpPr txBox="1">
            <a:spLocks noChangeArrowheads="1"/>
          </p:cNvSpPr>
          <p:nvPr/>
        </p:nvSpPr>
        <p:spPr bwMode="auto">
          <a:xfrm>
            <a:off x="1428728" y="5774312"/>
            <a:ext cx="614366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Actual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H-N-H bond </a:t>
            </a:r>
            <a:r>
              <a:rPr lang="en-US" b="1" dirty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angle </a:t>
            </a:r>
            <a:r>
              <a:rPr lang="en-US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is </a:t>
            </a:r>
            <a:r>
              <a:rPr lang="en-US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107.3</a:t>
            </a:r>
            <a:r>
              <a:rPr lang="en-US" b="1" baseline="30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o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00034" y="42861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Valence Bond Theory and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NH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3</a:t>
            </a:r>
            <a:endParaRPr lang="en-US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4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4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4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4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4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/>
      <p:bldP spid="64529" grpId="0" animBg="1"/>
      <p:bldP spid="64531" grpId="0" autoUpdateAnimBg="0"/>
      <p:bldP spid="64532" grpId="0" animBg="1"/>
      <p:bldP spid="64533" grpId="0" animBg="1"/>
      <p:bldP spid="64540" grpId="0" autoUpdateAnimBg="0"/>
      <p:bldP spid="6454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Hybridization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Hybridization</a:t>
            </a:r>
            <a:r>
              <a:rPr lang="en-SG" sz="2400" b="1" dirty="0" smtClean="0">
                <a:latin typeface="Arial Narrow" pitchFamily="34" charset="0"/>
              </a:rPr>
              <a:t> – Mixing of two or more atomic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to form a   new set of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Mix at least 2 non-equivalent atomic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(e.g. s and p).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have very different shape from original atomic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Number of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are equal to number of pure atomic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used in the hybridization process. </a:t>
            </a:r>
          </a:p>
          <a:p>
            <a:pPr marL="627063" indent="-265113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Covalent bonds are formed by:</a:t>
            </a:r>
          </a:p>
          <a:p>
            <a:pPr marL="627063" indent="-265113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Overlap of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with atomic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endParaRPr lang="en-SG" sz="2400" b="1" dirty="0" smtClean="0">
              <a:latin typeface="Arial Narrow" pitchFamily="34" charset="0"/>
            </a:endParaRPr>
          </a:p>
          <a:p>
            <a:pPr marL="627063" indent="-265113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Overlap of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r>
              <a:rPr lang="en-SG" sz="2400" b="1" dirty="0" smtClean="0">
                <a:latin typeface="Arial Narrow" pitchFamily="34" charset="0"/>
              </a:rPr>
              <a:t> with other hybrid </a:t>
            </a:r>
            <a:r>
              <a:rPr lang="en-SG" sz="2400" b="1" dirty="0" err="1" smtClean="0">
                <a:latin typeface="Arial Narrow" pitchFamily="34" charset="0"/>
              </a:rPr>
              <a:t>orbitals</a:t>
            </a: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Formation of </a:t>
            </a:r>
            <a:r>
              <a:rPr lang="en-SG" sz="3600" b="1" i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sp</a:t>
            </a:r>
            <a:r>
              <a:rPr lang="en-SG" sz="3600" b="1" baseline="30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3</a:t>
            </a: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Hybrid </a:t>
            </a:r>
            <a:r>
              <a:rPr lang="en-SG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Orbitals</a:t>
            </a:r>
            <a:endParaRPr lang="en-SG" sz="3600" b="1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0" y="4500570"/>
            <a:ext cx="9144000" cy="170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0" y="1092222"/>
            <a:ext cx="91440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Straight Arrow Connector 6"/>
          <p:cNvCxnSpPr/>
          <p:nvPr/>
        </p:nvCxnSpPr>
        <p:spPr>
          <a:xfrm rot="5400000">
            <a:off x="3929058" y="4000504"/>
            <a:ext cx="1000132" cy="1588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00562" y="3643314"/>
            <a:ext cx="2143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Hybridization</a:t>
            </a:r>
            <a:endParaRPr lang="en-US" sz="24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SG" sz="3600" b="1" i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sp</a:t>
            </a:r>
            <a:r>
              <a:rPr lang="en-SG" sz="3600" b="1" baseline="30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3</a:t>
            </a: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-Hybridized N Atom in </a:t>
            </a:r>
            <a:r>
              <a:rPr lang="en-SG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NH</a:t>
            </a:r>
            <a:r>
              <a:rPr lang="en-SG" sz="3600" b="1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3</a:t>
            </a:r>
            <a:endParaRPr lang="en-SG" sz="3600" b="1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00496" y="3071810"/>
            <a:ext cx="4390708" cy="3457588"/>
            <a:chOff x="2514600" y="1828800"/>
            <a:chExt cx="6613527" cy="4964113"/>
          </a:xfrm>
        </p:grpSpPr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 contrast="30000"/>
            </a:blip>
            <a:srcRect/>
            <a:stretch>
              <a:fillRect/>
            </a:stretch>
          </p:blipFill>
          <p:spPr bwMode="auto">
            <a:xfrm>
              <a:off x="2514600" y="1828800"/>
              <a:ext cx="6107113" cy="4964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6"/>
            <p:cNvGrpSpPr>
              <a:grpSpLocks/>
            </p:cNvGrpSpPr>
            <p:nvPr/>
          </p:nvGrpSpPr>
          <p:grpSpPr bwMode="auto">
            <a:xfrm>
              <a:off x="6213474" y="2209800"/>
              <a:ext cx="2914650" cy="1828800"/>
              <a:chOff x="3360" y="864"/>
              <a:chExt cx="1836" cy="1152"/>
            </a:xfrm>
          </p:grpSpPr>
          <p:sp>
            <p:nvSpPr>
              <p:cNvPr id="12" name="Freeform 4"/>
              <p:cNvSpPr>
                <a:spLocks/>
              </p:cNvSpPr>
              <p:nvPr/>
            </p:nvSpPr>
            <p:spPr bwMode="auto">
              <a:xfrm>
                <a:off x="3360" y="864"/>
                <a:ext cx="856" cy="1152"/>
              </a:xfrm>
              <a:custGeom>
                <a:avLst/>
                <a:gdLst>
                  <a:gd name="T0" fmla="*/ 528 w 856"/>
                  <a:gd name="T1" fmla="*/ 1152 h 1152"/>
                  <a:gd name="T2" fmla="*/ 768 w 856"/>
                  <a:gd name="T3" fmla="*/ 432 h 1152"/>
                  <a:gd name="T4" fmla="*/ 0 w 856"/>
                  <a:gd name="T5" fmla="*/ 0 h 1152"/>
                  <a:gd name="T6" fmla="*/ 0 60000 65536"/>
                  <a:gd name="T7" fmla="*/ 0 60000 65536"/>
                  <a:gd name="T8" fmla="*/ 0 60000 65536"/>
                  <a:gd name="T9" fmla="*/ 0 w 856"/>
                  <a:gd name="T10" fmla="*/ 0 h 1152"/>
                  <a:gd name="T11" fmla="*/ 856 w 856"/>
                  <a:gd name="T12" fmla="*/ 1152 h 115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56" h="1152">
                    <a:moveTo>
                      <a:pt x="528" y="1152"/>
                    </a:moveTo>
                    <a:cubicBezTo>
                      <a:pt x="692" y="888"/>
                      <a:pt x="856" y="624"/>
                      <a:pt x="768" y="432"/>
                    </a:cubicBezTo>
                    <a:cubicBezTo>
                      <a:pt x="680" y="240"/>
                      <a:pt x="128" y="72"/>
                      <a:pt x="0" y="0"/>
                    </a:cubicBezTo>
                  </a:path>
                </a:pathLst>
              </a:custGeom>
              <a:noFill/>
              <a:ln w="38100">
                <a:solidFill>
                  <a:srgbClr val="FFC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Arial Narrow" pitchFamily="34" charset="0"/>
                </a:endParaRPr>
              </a:p>
            </p:txBody>
          </p:sp>
          <p:sp>
            <p:nvSpPr>
              <p:cNvPr id="13" name="Text Box 5"/>
              <p:cNvSpPr txBox="1">
                <a:spLocks noChangeArrowheads="1"/>
              </p:cNvSpPr>
              <p:nvPr/>
            </p:nvSpPr>
            <p:spPr bwMode="auto">
              <a:xfrm>
                <a:off x="4128" y="1008"/>
                <a:ext cx="1068" cy="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Predict </a:t>
                </a:r>
                <a:b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</a:br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correct</a:t>
                </a:r>
              </a:p>
              <a:p>
                <a:pPr eaLnBrk="0" hangingPunct="0"/>
                <a:r>
                  <a:rPr lang="en-US" dirty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bond angle</a:t>
                </a:r>
              </a:p>
            </p:txBody>
          </p:sp>
        </p:grpSp>
      </p:grp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185866" y="1147767"/>
            <a:ext cx="20489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 dirty="0">
                <a:latin typeface="Arial Narrow" pitchFamily="34" charset="0"/>
              </a:rPr>
              <a:t>N – </a:t>
            </a:r>
            <a:r>
              <a:rPr lang="en-US" sz="2800" b="1" dirty="0" err="1">
                <a:latin typeface="Arial Narrow" pitchFamily="34" charset="0"/>
              </a:rPr>
              <a:t>1</a:t>
            </a:r>
            <a:r>
              <a:rPr lang="en-US" sz="2800" b="1" i="1" dirty="0" err="1">
                <a:latin typeface="Arial Narrow" pitchFamily="34" charset="0"/>
              </a:rPr>
              <a:t>s</a:t>
            </a:r>
            <a:r>
              <a:rPr lang="en-US" sz="2800" b="1" baseline="30000" dirty="0" err="1">
                <a:latin typeface="Arial Narrow" pitchFamily="34" charset="0"/>
              </a:rPr>
              <a:t>2</a:t>
            </a:r>
            <a:r>
              <a:rPr lang="en-US" sz="2800" b="1" dirty="0" err="1">
                <a:latin typeface="Arial Narrow" pitchFamily="34" charset="0"/>
              </a:rPr>
              <a:t>2</a:t>
            </a:r>
            <a:r>
              <a:rPr lang="en-US" sz="2800" b="1" i="1" dirty="0" err="1">
                <a:latin typeface="Arial Narrow" pitchFamily="34" charset="0"/>
              </a:rPr>
              <a:t>s</a:t>
            </a:r>
            <a:r>
              <a:rPr lang="en-US" sz="2800" b="1" baseline="30000" dirty="0" err="1">
                <a:latin typeface="Arial Narrow" pitchFamily="34" charset="0"/>
              </a:rPr>
              <a:t>2</a:t>
            </a:r>
            <a:r>
              <a:rPr lang="en-US" sz="2800" b="1" dirty="0" err="1">
                <a:latin typeface="Arial Narrow" pitchFamily="34" charset="0"/>
              </a:rPr>
              <a:t>2</a:t>
            </a:r>
            <a:r>
              <a:rPr lang="en-US" sz="2800" b="1" i="1" dirty="0" err="1">
                <a:latin typeface="Arial Narrow" pitchFamily="34" charset="0"/>
              </a:rPr>
              <a:t>p</a:t>
            </a:r>
            <a:r>
              <a:rPr lang="en-US" sz="2800" b="1" baseline="30000" dirty="0" err="1">
                <a:latin typeface="Arial Narrow" pitchFamily="34" charset="0"/>
              </a:rPr>
              <a:t>3</a:t>
            </a:r>
            <a:endParaRPr lang="en-US" sz="2800" b="1" dirty="0">
              <a:latin typeface="Arial Narrow" pitchFamily="34" charset="0"/>
            </a:endParaRPr>
          </a:p>
        </p:txBody>
      </p:sp>
      <p:grpSp>
        <p:nvGrpSpPr>
          <p:cNvPr id="15" name="Group 18"/>
          <p:cNvGrpSpPr>
            <a:grpSpLocks/>
          </p:cNvGrpSpPr>
          <p:nvPr/>
        </p:nvGrpSpPr>
        <p:grpSpPr bwMode="auto">
          <a:xfrm>
            <a:off x="1185866" y="2517779"/>
            <a:ext cx="3886200" cy="609600"/>
            <a:chOff x="2352" y="1488"/>
            <a:chExt cx="2448" cy="384"/>
          </a:xfrm>
        </p:grpSpPr>
        <p:sp>
          <p:nvSpPr>
            <p:cNvPr id="16" name="Line 4"/>
            <p:cNvSpPr>
              <a:spLocks noChangeShapeType="1"/>
            </p:cNvSpPr>
            <p:nvPr/>
          </p:nvSpPr>
          <p:spPr bwMode="auto">
            <a:xfrm>
              <a:off x="2352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928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3600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19" name="Line 7"/>
            <p:cNvSpPr>
              <a:spLocks noChangeShapeType="1"/>
            </p:cNvSpPr>
            <p:nvPr/>
          </p:nvSpPr>
          <p:spPr bwMode="auto">
            <a:xfrm>
              <a:off x="4032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4464" y="1872"/>
              <a:ext cx="3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 flipV="1">
              <a:off x="244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2" name="Line 10"/>
            <p:cNvSpPr>
              <a:spLocks noChangeShapeType="1"/>
            </p:cNvSpPr>
            <p:nvPr/>
          </p:nvSpPr>
          <p:spPr bwMode="auto">
            <a:xfrm flipV="1">
              <a:off x="3024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3" name="Line 11"/>
            <p:cNvSpPr>
              <a:spLocks noChangeShapeType="1"/>
            </p:cNvSpPr>
            <p:nvPr/>
          </p:nvSpPr>
          <p:spPr bwMode="auto">
            <a:xfrm flipV="1">
              <a:off x="364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4" name="Line 12"/>
            <p:cNvSpPr>
              <a:spLocks noChangeShapeType="1"/>
            </p:cNvSpPr>
            <p:nvPr/>
          </p:nvSpPr>
          <p:spPr bwMode="auto">
            <a:xfrm flipV="1">
              <a:off x="4080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5" name="Line 13"/>
            <p:cNvSpPr>
              <a:spLocks noChangeShapeType="1"/>
            </p:cNvSpPr>
            <p:nvPr/>
          </p:nvSpPr>
          <p:spPr bwMode="auto">
            <a:xfrm flipV="1">
              <a:off x="4512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6" name="Line 14"/>
            <p:cNvSpPr>
              <a:spLocks noChangeShapeType="1"/>
            </p:cNvSpPr>
            <p:nvPr/>
          </p:nvSpPr>
          <p:spPr bwMode="auto">
            <a:xfrm>
              <a:off x="2592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27" name="Line 15"/>
            <p:cNvSpPr>
              <a:spLocks noChangeShapeType="1"/>
            </p:cNvSpPr>
            <p:nvPr/>
          </p:nvSpPr>
          <p:spPr bwMode="auto">
            <a:xfrm>
              <a:off x="3168" y="1488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</p:grpSp>
      <p:sp>
        <p:nvSpPr>
          <p:cNvPr id="28" name="Text Box 19"/>
          <p:cNvSpPr txBox="1">
            <a:spLocks noChangeArrowheads="1"/>
          </p:cNvSpPr>
          <p:nvPr/>
        </p:nvSpPr>
        <p:spPr bwMode="auto">
          <a:xfrm>
            <a:off x="1187454" y="1789117"/>
            <a:ext cx="14061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 H – </a:t>
            </a: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</a:t>
            </a:r>
            <a:r>
              <a:rPr lang="en-US" sz="2800" b="1" i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</a:t>
            </a:r>
            <a:r>
              <a:rPr lang="en-US" sz="2800" b="1" baseline="30000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</a:t>
            </a:r>
            <a:endParaRPr lang="en-US" sz="28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>
            <a:off x="3624266" y="2517779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30" name="Line 20"/>
          <p:cNvSpPr>
            <a:spLocks noChangeShapeType="1"/>
          </p:cNvSpPr>
          <p:nvPr/>
        </p:nvSpPr>
        <p:spPr bwMode="auto">
          <a:xfrm>
            <a:off x="4310066" y="2517779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>
            <a:off x="4995866" y="2517779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32" name="Left Brace 31"/>
          <p:cNvSpPr>
            <a:spLocks/>
          </p:cNvSpPr>
          <p:nvPr/>
        </p:nvSpPr>
        <p:spPr bwMode="auto">
          <a:xfrm rot="-5400000">
            <a:off x="3422654" y="1860554"/>
            <a:ext cx="285750" cy="2971800"/>
          </a:xfrm>
          <a:prstGeom prst="leftBrace">
            <a:avLst>
              <a:gd name="adj1" fmla="val 8330"/>
              <a:gd name="adj2" fmla="val 50000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 b="1">
              <a:latin typeface="Arial Narrow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3228979" y="3508379"/>
            <a:ext cx="6367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i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sp</a:t>
            </a:r>
            <a:r>
              <a:rPr lang="en-US" sz="2800" b="1" baseline="30000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US" sz="2800" b="1" baseline="3000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 autoUpdateAnimBg="0"/>
      <p:bldP spid="29" grpId="0" animBg="1"/>
      <p:bldP spid="30" grpId="0" animBg="1"/>
      <p:bldP spid="31" grpId="0" animBg="1"/>
      <p:bldP spid="32" grpId="0" animBg="1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Formation of Covalent Bonds in </a:t>
            </a:r>
            <a:r>
              <a:rPr lang="en-SG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CH</a:t>
            </a:r>
            <a:r>
              <a:rPr lang="en-SG" sz="3600" b="1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4</a:t>
            </a:r>
            <a:endParaRPr lang="en-SG" sz="3600" b="1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30000"/>
          </a:blip>
          <a:srcRect/>
          <a:stretch>
            <a:fillRect/>
          </a:stretch>
        </p:blipFill>
        <p:spPr bwMode="auto">
          <a:xfrm>
            <a:off x="2643174" y="3286124"/>
            <a:ext cx="4071966" cy="370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3"/>
          <p:cNvSpPr txBox="1">
            <a:spLocks noChangeArrowheads="1"/>
          </p:cNvSpPr>
          <p:nvPr/>
        </p:nvSpPr>
        <p:spPr bwMode="auto">
          <a:xfrm>
            <a:off x="938250" y="1283347"/>
            <a:ext cx="204895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 dirty="0">
                <a:latin typeface="Arial Narrow" pitchFamily="34" charset="0"/>
              </a:rPr>
              <a:t>C – </a:t>
            </a:r>
            <a:r>
              <a:rPr lang="en-US" sz="2800" b="1" dirty="0" err="1">
                <a:latin typeface="Arial Narrow" pitchFamily="34" charset="0"/>
              </a:rPr>
              <a:t>1s</a:t>
            </a:r>
            <a:r>
              <a:rPr lang="en-US" sz="2800" b="1" baseline="30000" dirty="0" err="1">
                <a:latin typeface="Arial Narrow" pitchFamily="34" charset="0"/>
              </a:rPr>
              <a:t>2</a:t>
            </a:r>
            <a:r>
              <a:rPr lang="en-US" sz="2800" b="1" dirty="0" err="1">
                <a:latin typeface="Arial Narrow" pitchFamily="34" charset="0"/>
              </a:rPr>
              <a:t>2s</a:t>
            </a:r>
            <a:r>
              <a:rPr lang="en-US" sz="2800" b="1" baseline="30000" dirty="0" err="1">
                <a:latin typeface="Arial Narrow" pitchFamily="34" charset="0"/>
              </a:rPr>
              <a:t>2</a:t>
            </a:r>
            <a:r>
              <a:rPr lang="en-US" sz="2800" b="1" dirty="0" err="1">
                <a:latin typeface="Arial Narrow" pitchFamily="34" charset="0"/>
              </a:rPr>
              <a:t>2p</a:t>
            </a:r>
            <a:r>
              <a:rPr lang="en-US" sz="2800" b="1" baseline="30000" dirty="0" err="1">
                <a:latin typeface="Arial Narrow" pitchFamily="34" charset="0"/>
              </a:rPr>
              <a:t>2</a:t>
            </a:r>
            <a:endParaRPr lang="en-US" sz="2800" b="1" dirty="0">
              <a:latin typeface="Arial Narrow" pitchFamily="34" charset="0"/>
            </a:endParaRP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939838" y="1762772"/>
            <a:ext cx="14061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800" b="1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 H – </a:t>
            </a:r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1s</a:t>
            </a:r>
            <a:r>
              <a:rPr lang="en-US" sz="2800" b="1" baseline="30000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1</a:t>
            </a:r>
            <a:endParaRPr lang="en-US" sz="2800" b="1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37" name="Line 17"/>
          <p:cNvSpPr>
            <a:spLocks noChangeShapeType="1"/>
          </p:cNvSpPr>
          <p:nvPr/>
        </p:nvSpPr>
        <p:spPr bwMode="auto">
          <a:xfrm>
            <a:off x="4914893" y="2071678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5956293" y="2071678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>
            <a:off x="6642093" y="2071678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0" name="Line 4"/>
          <p:cNvSpPr>
            <a:spLocks noChangeShapeType="1"/>
          </p:cNvSpPr>
          <p:nvPr/>
        </p:nvSpPr>
        <p:spPr bwMode="auto">
          <a:xfrm>
            <a:off x="3543320" y="1752584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1" name="Line 5"/>
          <p:cNvSpPr>
            <a:spLocks noChangeShapeType="1"/>
          </p:cNvSpPr>
          <p:nvPr/>
        </p:nvSpPr>
        <p:spPr bwMode="auto">
          <a:xfrm>
            <a:off x="4457720" y="1752584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2" name="Line 6"/>
          <p:cNvSpPr>
            <a:spLocks noChangeShapeType="1"/>
          </p:cNvSpPr>
          <p:nvPr/>
        </p:nvSpPr>
        <p:spPr bwMode="auto">
          <a:xfrm>
            <a:off x="5524520" y="1752584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3" name="Line 7"/>
          <p:cNvSpPr>
            <a:spLocks noChangeShapeType="1"/>
          </p:cNvSpPr>
          <p:nvPr/>
        </p:nvSpPr>
        <p:spPr bwMode="auto">
          <a:xfrm>
            <a:off x="6210320" y="1752584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4" name="Line 8"/>
          <p:cNvSpPr>
            <a:spLocks noChangeShapeType="1"/>
          </p:cNvSpPr>
          <p:nvPr/>
        </p:nvSpPr>
        <p:spPr bwMode="auto">
          <a:xfrm>
            <a:off x="6896120" y="1752584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5" name="Line 9"/>
          <p:cNvSpPr>
            <a:spLocks noChangeShapeType="1"/>
          </p:cNvSpPr>
          <p:nvPr/>
        </p:nvSpPr>
        <p:spPr bwMode="auto">
          <a:xfrm flipV="1">
            <a:off x="36957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6" name="Line 10"/>
          <p:cNvSpPr>
            <a:spLocks noChangeShapeType="1"/>
          </p:cNvSpPr>
          <p:nvPr/>
        </p:nvSpPr>
        <p:spPr bwMode="auto">
          <a:xfrm flipV="1">
            <a:off x="46101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7" name="Line 11"/>
          <p:cNvSpPr>
            <a:spLocks noChangeShapeType="1"/>
          </p:cNvSpPr>
          <p:nvPr/>
        </p:nvSpPr>
        <p:spPr bwMode="auto">
          <a:xfrm flipV="1">
            <a:off x="56007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8" name="Line 12"/>
          <p:cNvSpPr>
            <a:spLocks noChangeShapeType="1"/>
          </p:cNvSpPr>
          <p:nvPr/>
        </p:nvSpPr>
        <p:spPr bwMode="auto">
          <a:xfrm flipV="1">
            <a:off x="62865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49" name="Line 14"/>
          <p:cNvSpPr>
            <a:spLocks noChangeShapeType="1"/>
          </p:cNvSpPr>
          <p:nvPr/>
        </p:nvSpPr>
        <p:spPr bwMode="auto">
          <a:xfrm>
            <a:off x="39243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sp>
        <p:nvSpPr>
          <p:cNvPr id="50" name="Line 15"/>
          <p:cNvSpPr>
            <a:spLocks noChangeShapeType="1"/>
          </p:cNvSpPr>
          <p:nvPr/>
        </p:nvSpPr>
        <p:spPr bwMode="auto">
          <a:xfrm>
            <a:off x="4838720" y="1142984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  <p:grpSp>
        <p:nvGrpSpPr>
          <p:cNvPr id="51" name="Group 58"/>
          <p:cNvGrpSpPr>
            <a:grpSpLocks/>
          </p:cNvGrpSpPr>
          <p:nvPr/>
        </p:nvGrpSpPr>
        <p:grpSpPr bwMode="auto">
          <a:xfrm>
            <a:off x="3571868" y="2073266"/>
            <a:ext cx="3886200" cy="609600"/>
            <a:chOff x="152400" y="3200400"/>
            <a:chExt cx="3886200" cy="609600"/>
          </a:xfrm>
        </p:grpSpPr>
        <p:sp>
          <p:nvSpPr>
            <p:cNvPr id="52" name="Line 13"/>
            <p:cNvSpPr>
              <a:spLocks noChangeShapeType="1"/>
            </p:cNvSpPr>
            <p:nvPr/>
          </p:nvSpPr>
          <p:spPr bwMode="auto">
            <a:xfrm flipV="1">
              <a:off x="3601617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3" name="Line 4"/>
            <p:cNvSpPr>
              <a:spLocks noChangeShapeType="1"/>
            </p:cNvSpPr>
            <p:nvPr/>
          </p:nvSpPr>
          <p:spPr bwMode="auto">
            <a:xfrm>
              <a:off x="152400" y="38100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4" name="Line 5"/>
            <p:cNvSpPr>
              <a:spLocks noChangeShapeType="1"/>
            </p:cNvSpPr>
            <p:nvPr/>
          </p:nvSpPr>
          <p:spPr bwMode="auto">
            <a:xfrm>
              <a:off x="1066800" y="38100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>
              <a:off x="2133600" y="38100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6" name="Line 7"/>
            <p:cNvSpPr>
              <a:spLocks noChangeShapeType="1"/>
            </p:cNvSpPr>
            <p:nvPr/>
          </p:nvSpPr>
          <p:spPr bwMode="auto">
            <a:xfrm>
              <a:off x="2819400" y="38100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7" name="Line 8"/>
            <p:cNvSpPr>
              <a:spLocks noChangeShapeType="1"/>
            </p:cNvSpPr>
            <p:nvPr/>
          </p:nvSpPr>
          <p:spPr bwMode="auto">
            <a:xfrm>
              <a:off x="3505200" y="3810000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8" name="Line 9"/>
            <p:cNvSpPr>
              <a:spLocks noChangeShapeType="1"/>
            </p:cNvSpPr>
            <p:nvPr/>
          </p:nvSpPr>
          <p:spPr bwMode="auto">
            <a:xfrm flipV="1">
              <a:off x="304800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59" name="Line 10"/>
            <p:cNvSpPr>
              <a:spLocks noChangeShapeType="1"/>
            </p:cNvSpPr>
            <p:nvPr/>
          </p:nvSpPr>
          <p:spPr bwMode="auto">
            <a:xfrm flipV="1">
              <a:off x="1219200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60" name="Line 11"/>
            <p:cNvSpPr>
              <a:spLocks noChangeShapeType="1"/>
            </p:cNvSpPr>
            <p:nvPr/>
          </p:nvSpPr>
          <p:spPr bwMode="auto">
            <a:xfrm flipV="1">
              <a:off x="2209800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61" name="Line 12"/>
            <p:cNvSpPr>
              <a:spLocks noChangeShapeType="1"/>
            </p:cNvSpPr>
            <p:nvPr/>
          </p:nvSpPr>
          <p:spPr bwMode="auto">
            <a:xfrm flipV="1">
              <a:off x="2895600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  <p:sp>
          <p:nvSpPr>
            <p:cNvPr id="62" name="Line 14"/>
            <p:cNvSpPr>
              <a:spLocks noChangeShapeType="1"/>
            </p:cNvSpPr>
            <p:nvPr/>
          </p:nvSpPr>
          <p:spPr bwMode="auto">
            <a:xfrm>
              <a:off x="533400" y="3200400"/>
              <a:ext cx="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800" b="1">
                <a:latin typeface="Arial Narrow" pitchFamily="34" charset="0"/>
              </a:endParaRPr>
            </a:p>
          </p:txBody>
        </p:sp>
      </p:grpSp>
      <p:sp>
        <p:nvSpPr>
          <p:cNvPr id="63" name="Left Brace 62"/>
          <p:cNvSpPr>
            <a:spLocks/>
          </p:cNvSpPr>
          <p:nvPr/>
        </p:nvSpPr>
        <p:spPr bwMode="auto">
          <a:xfrm rot="-5400000">
            <a:off x="5808656" y="1416041"/>
            <a:ext cx="285750" cy="2971800"/>
          </a:xfrm>
          <a:prstGeom prst="leftBrace">
            <a:avLst>
              <a:gd name="adj1" fmla="val 8330"/>
              <a:gd name="adj2" fmla="val 50000"/>
            </a:avLst>
          </a:prstGeom>
          <a:noFill/>
          <a:ln w="25400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sz="2800" b="1">
              <a:latin typeface="Arial Narrow" pitchFamily="34" charset="0"/>
            </a:endParaRPr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614981" y="2928934"/>
            <a:ext cx="6367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sp</a:t>
            </a:r>
            <a:r>
              <a:rPr lang="en-US" sz="2800" b="1" baseline="30000" dirty="0" err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US" sz="2800" b="1" baseline="30000" dirty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sp>
        <p:nvSpPr>
          <p:cNvPr id="65" name="Line 21"/>
          <p:cNvSpPr>
            <a:spLocks noChangeShapeType="1"/>
          </p:cNvSpPr>
          <p:nvPr/>
        </p:nvSpPr>
        <p:spPr bwMode="auto">
          <a:xfrm>
            <a:off x="7324718" y="2071678"/>
            <a:ext cx="0" cy="609600"/>
          </a:xfrm>
          <a:prstGeom prst="line">
            <a:avLst/>
          </a:prstGeom>
          <a:noFill/>
          <a:ln w="38100">
            <a:solidFill>
              <a:srgbClr val="FFC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sz="2800" b="1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6 4.85437E-7 L 0.23334 4.854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50" grpId="0" animBg="1"/>
      <p:bldP spid="63" grpId="0" animBg="1"/>
      <p:bldP spid="64" grpId="0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Examples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Tetrahedral Molecules: Methane, </a:t>
            </a:r>
            <a:r>
              <a:rPr lang="en-US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CH</a:t>
            </a:r>
            <a:r>
              <a:rPr lang="en-US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4</a:t>
            </a:r>
            <a:endParaRPr lang="en-US" sz="2400" b="1" baseline="-25000" dirty="0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US" sz="2400" b="1" dirty="0" smtClean="0">
                <a:latin typeface="Arial Narrow" pitchFamily="34" charset="0"/>
              </a:rPr>
              <a:t>Pyramidal Molecules: Ammonia molecule, </a:t>
            </a:r>
            <a:r>
              <a:rPr lang="en-US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NH</a:t>
            </a:r>
            <a:r>
              <a:rPr lang="en-US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3</a:t>
            </a:r>
            <a:endParaRPr lang="en-US" sz="2400" b="1" baseline="-25000" dirty="0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lum bright="-30000"/>
          </a:blip>
          <a:srcRect/>
          <a:stretch>
            <a:fillRect/>
          </a:stretch>
        </p:blipFill>
        <p:spPr bwMode="auto">
          <a:xfrm>
            <a:off x="1214438" y="1538288"/>
            <a:ext cx="6162675" cy="1962150"/>
          </a:xfrm>
          <a:prstGeom prst="rect">
            <a:avLst/>
          </a:prstGeom>
          <a:noFill/>
          <a:ln w="28575">
            <a:solidFill>
              <a:srgbClr val="FF0066"/>
            </a:solidFill>
            <a:miter lim="800000"/>
            <a:headEnd/>
            <a:tailEnd/>
          </a:ln>
        </p:spPr>
      </p:pic>
      <p:pic>
        <p:nvPicPr>
          <p:cNvPr id="8197" name="Picture 3"/>
          <p:cNvPicPr>
            <a:picLocks noChangeAspect="1" noChangeArrowheads="1"/>
          </p:cNvPicPr>
          <p:nvPr/>
        </p:nvPicPr>
        <p:blipFill>
          <a:blip r:embed="rId4">
            <a:lum bright="-30000"/>
          </a:blip>
          <a:srcRect l="5370" b="9773"/>
          <a:stretch>
            <a:fillRect/>
          </a:stretch>
        </p:blipFill>
        <p:spPr bwMode="auto">
          <a:xfrm>
            <a:off x="1214438" y="4143375"/>
            <a:ext cx="6143625" cy="2438400"/>
          </a:xfrm>
          <a:prstGeom prst="rect">
            <a:avLst/>
          </a:prstGeom>
          <a:noFill/>
          <a:ln w="28575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Formation of </a:t>
            </a:r>
            <a:r>
              <a:rPr lang="en-SG" sz="3600" b="1" i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sp</a:t>
            </a: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Hybrid </a:t>
            </a:r>
            <a:r>
              <a:rPr lang="en-SG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Orbitals</a:t>
            </a:r>
            <a:endParaRPr lang="en-SG" sz="3600" b="1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pic>
        <p:nvPicPr>
          <p:cNvPr id="51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30000"/>
          </a:blip>
          <a:srcRect/>
          <a:stretch>
            <a:fillRect/>
          </a:stretch>
        </p:blipFill>
        <p:spPr bwMode="auto">
          <a:xfrm>
            <a:off x="71438" y="1371600"/>
            <a:ext cx="3814762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30000"/>
          </a:blip>
          <a:srcRect/>
          <a:stretch>
            <a:fillRect/>
          </a:stretch>
        </p:blipFill>
        <p:spPr bwMode="auto">
          <a:xfrm>
            <a:off x="3733800" y="1371600"/>
            <a:ext cx="54102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30000"/>
          </a:blip>
          <a:srcRect/>
          <a:stretch>
            <a:fillRect/>
          </a:stretch>
        </p:blipFill>
        <p:spPr bwMode="auto">
          <a:xfrm>
            <a:off x="2171700" y="4343400"/>
            <a:ext cx="4914900" cy="111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Formation of </a:t>
            </a:r>
            <a:r>
              <a:rPr lang="en-SG" sz="3600" b="1" i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sp</a:t>
            </a:r>
            <a:r>
              <a:rPr lang="en-SG" sz="3600" b="1" baseline="30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2</a:t>
            </a: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Hybrid </a:t>
            </a:r>
            <a:r>
              <a:rPr lang="en-SG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Orbitals</a:t>
            </a:r>
            <a:endParaRPr lang="en-SG" sz="3600" b="1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20000"/>
          </a:blip>
          <a:srcRect/>
          <a:stretch>
            <a:fillRect/>
          </a:stretch>
        </p:blipFill>
        <p:spPr bwMode="auto">
          <a:xfrm>
            <a:off x="76200" y="906474"/>
            <a:ext cx="4267200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20000"/>
          </a:blip>
          <a:srcRect/>
          <a:stretch>
            <a:fillRect/>
          </a:stretch>
        </p:blipFill>
        <p:spPr bwMode="auto">
          <a:xfrm>
            <a:off x="4033870" y="928688"/>
            <a:ext cx="51816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20000"/>
          </a:blip>
          <a:srcRect/>
          <a:stretch>
            <a:fillRect/>
          </a:stretch>
        </p:blipFill>
        <p:spPr bwMode="auto">
          <a:xfrm>
            <a:off x="3867150" y="4232275"/>
            <a:ext cx="3067050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Prediction of Hybridization</a:t>
            </a:r>
            <a:endParaRPr lang="en-US" sz="3600" b="1" cap="all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How do I predict the hybridization of the central atom?</a:t>
            </a:r>
          </a:p>
          <a:p>
            <a:pPr marL="711200" indent="-347663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Draw the Lewis structure of the molecule.</a:t>
            </a:r>
          </a:p>
          <a:p>
            <a:pPr marL="711200" indent="-347663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Count the number of lone pairs </a:t>
            </a:r>
            <a:r>
              <a:rPr lang="en-SG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AND</a:t>
            </a:r>
            <a:r>
              <a:rPr lang="en-SG" sz="2400" b="1" dirty="0" smtClean="0">
                <a:latin typeface="Arial Narrow" pitchFamily="34" charset="0"/>
              </a:rPr>
              <a:t> the number of atoms bonded to the central atom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00034" y="3000372"/>
            <a:ext cx="277653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lnSpc>
                <a:spcPct val="75000"/>
              </a:lnSpc>
            </a:pPr>
            <a:r>
              <a:rPr lang="en-US" sz="2000" b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# of Lone Pairs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2000" b="1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+</a:t>
            </a:r>
          </a:p>
          <a:p>
            <a:pPr algn="ctr" eaLnBrk="0" hangingPunct="0">
              <a:lnSpc>
                <a:spcPct val="75000"/>
              </a:lnSpc>
            </a:pPr>
            <a:r>
              <a:rPr lang="en-US" sz="2000" b="1" u="sng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# of Bonded Atoms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32209" y="3449635"/>
            <a:ext cx="151515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 u="sng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Hybridization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646834" y="3463922"/>
            <a:ext cx="11673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 u="sng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Examples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697009" y="3821190"/>
            <a:ext cx="30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2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697009" y="4430790"/>
            <a:ext cx="30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3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697009" y="5040390"/>
            <a:ext cx="30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4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1697009" y="5696028"/>
            <a:ext cx="30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5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697009" y="6335790"/>
            <a:ext cx="3016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6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702147" y="3821190"/>
            <a:ext cx="42992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sp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641822" y="4430790"/>
            <a:ext cx="5084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sp</a:t>
            </a:r>
            <a:r>
              <a:rPr lang="en-US" sz="2000" b="1" baseline="30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641822" y="5040390"/>
            <a:ext cx="50847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sp</a:t>
            </a:r>
            <a:r>
              <a:rPr lang="en-US" sz="2000" b="1" baseline="30000">
                <a:latin typeface="Arial Narrow" pitchFamily="34" charset="0"/>
              </a:rPr>
              <a:t>3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552922" y="5696028"/>
            <a:ext cx="6367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sp</a:t>
            </a:r>
            <a:r>
              <a:rPr lang="en-US" sz="2000" b="1" baseline="30000">
                <a:latin typeface="Arial Narrow" pitchFamily="34" charset="0"/>
              </a:rPr>
              <a:t>3</a:t>
            </a:r>
            <a:r>
              <a:rPr lang="en-US" sz="2000" b="1">
                <a:latin typeface="Arial Narrow" pitchFamily="34" charset="0"/>
              </a:rPr>
              <a:t>d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492597" y="6335790"/>
            <a:ext cx="7152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sp</a:t>
            </a:r>
            <a:r>
              <a:rPr lang="en-US" sz="2000" b="1" baseline="30000">
                <a:latin typeface="Arial Narrow" pitchFamily="34" charset="0"/>
              </a:rPr>
              <a:t>3</a:t>
            </a:r>
            <a:r>
              <a:rPr lang="en-US" sz="2000" b="1">
                <a:latin typeface="Arial Narrow" pitchFamily="34" charset="0"/>
              </a:rPr>
              <a:t>d</a:t>
            </a:r>
            <a:r>
              <a:rPr lang="en-US" sz="2000" b="1" baseline="30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959572" y="3821190"/>
            <a:ext cx="7425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BeCl</a:t>
            </a:r>
            <a:r>
              <a:rPr lang="en-US" sz="2000" b="1" baseline="-25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107209" y="4430790"/>
            <a:ext cx="5437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BF</a:t>
            </a:r>
            <a:r>
              <a:rPr lang="en-US" sz="2000" b="1" baseline="-25000">
                <a:latin typeface="Arial Narrow" pitchFamily="34" charset="0"/>
              </a:rPr>
              <a:t>3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6478561" y="5040390"/>
            <a:ext cx="157607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 dirty="0" err="1">
                <a:latin typeface="Arial Narrow" pitchFamily="34" charset="0"/>
              </a:rPr>
              <a:t>CH</a:t>
            </a:r>
            <a:r>
              <a:rPr lang="en-US" sz="2000" b="1" baseline="-25000" dirty="0" err="1">
                <a:latin typeface="Arial Narrow" pitchFamily="34" charset="0"/>
              </a:rPr>
              <a:t>4</a:t>
            </a:r>
            <a:r>
              <a:rPr lang="en-US" sz="2000" b="1" dirty="0">
                <a:latin typeface="Arial Narrow" pitchFamily="34" charset="0"/>
              </a:rPr>
              <a:t>, </a:t>
            </a:r>
            <a:r>
              <a:rPr lang="en-US" sz="2000" b="1" dirty="0" err="1">
                <a:latin typeface="Arial Narrow" pitchFamily="34" charset="0"/>
              </a:rPr>
              <a:t>NH</a:t>
            </a:r>
            <a:r>
              <a:rPr lang="en-US" sz="2000" b="1" baseline="-25000" dirty="0" err="1">
                <a:latin typeface="Arial Narrow" pitchFamily="34" charset="0"/>
              </a:rPr>
              <a:t>3</a:t>
            </a:r>
            <a:r>
              <a:rPr lang="en-US" sz="2000" b="1" dirty="0">
                <a:latin typeface="Arial Narrow" pitchFamily="34" charset="0"/>
              </a:rPr>
              <a:t>, </a:t>
            </a:r>
            <a:r>
              <a:rPr lang="en-US" sz="2000" b="1" dirty="0" err="1">
                <a:latin typeface="Arial Narrow" pitchFamily="34" charset="0"/>
              </a:rPr>
              <a:t>H</a:t>
            </a:r>
            <a:r>
              <a:rPr lang="en-US" sz="2000" b="1" baseline="-25000" dirty="0" err="1">
                <a:latin typeface="Arial Narrow" pitchFamily="34" charset="0"/>
              </a:rPr>
              <a:t>2</a:t>
            </a:r>
            <a:r>
              <a:rPr lang="en-US" sz="2000" b="1" dirty="0" err="1">
                <a:latin typeface="Arial Narrow" pitchFamily="34" charset="0"/>
              </a:rPr>
              <a:t>O</a:t>
            </a:r>
            <a:endParaRPr lang="en-US" sz="2000" b="1" dirty="0">
              <a:latin typeface="Arial Narrow" pitchFamily="34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056409" y="5696028"/>
            <a:ext cx="6142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PCl</a:t>
            </a:r>
            <a:r>
              <a:rPr lang="en-US" sz="2000" b="1" baseline="-25000">
                <a:latin typeface="Arial Narrow" pitchFamily="34" charset="0"/>
              </a:rPr>
              <a:t>5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7124672" y="6335790"/>
            <a:ext cx="5325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SF</a:t>
            </a:r>
            <a:r>
              <a:rPr lang="en-US" sz="2000" b="1" baseline="-25000">
                <a:latin typeface="Arial Narrow" pitchFamily="34" charset="0"/>
              </a:rPr>
              <a:t>6</a:t>
            </a:r>
            <a:endParaRPr lang="en-US" sz="2000" b="1">
              <a:latin typeface="Arial Narrow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utoUpdateAnimBg="0"/>
      <p:bldP spid="8" grpId="0" autoUpdateAnimBg="0"/>
      <p:bldP spid="9" grpId="0" autoUpdateAnimBg="0"/>
      <p:bldP spid="10" grpId="0" autoUpdateAnimBg="0"/>
      <p:bldP spid="11" grpId="0" autoUpdateAnimBg="0"/>
      <p:bldP spid="12" grpId="0" autoUpdateAnimBg="0"/>
      <p:bldP spid="13" grpId="0" autoUpdateAnimBg="0"/>
      <p:bldP spid="14" grpId="0" autoUpdateAnimBg="0"/>
      <p:bldP spid="15" grpId="0" autoUpdateAnimBg="0"/>
      <p:bldP spid="16" grpId="0" autoUpdateAnimBg="0"/>
      <p:bldP spid="17" grpId="0" autoUpdateAnimBg="0"/>
      <p:bldP spid="18" grpId="0" autoUpdateAnimBg="0"/>
      <p:bldP spid="19" grpId="0" autoUpdateAnimBg="0"/>
      <p:bldP spid="20" grpId="0" autoUpdateAnimBg="0"/>
      <p:bldP spid="21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7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E5"/>
              </a:clrFrom>
              <a:clrTo>
                <a:srgbClr val="FFFFE5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524125" y="-24"/>
            <a:ext cx="4097338" cy="6781800"/>
          </a:xfrm>
          <a:prstGeom prst="rect">
            <a:avLst/>
          </a:prstGeom>
          <a:ln w="12700" cap="sq">
            <a:solidFill>
              <a:srgbClr val="9900CC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" name="Group 11"/>
          <p:cNvGrpSpPr/>
          <p:nvPr/>
        </p:nvGrpSpPr>
        <p:grpSpPr>
          <a:xfrm>
            <a:off x="2373481" y="71439"/>
            <a:ext cx="4270220" cy="785793"/>
            <a:chOff x="2444652" y="1551681"/>
            <a:chExt cx="4199050" cy="785793"/>
          </a:xfrm>
        </p:grpSpPr>
        <p:grpSp>
          <p:nvGrpSpPr>
            <p:cNvPr id="3" name="Group 2"/>
            <p:cNvGrpSpPr/>
            <p:nvPr/>
          </p:nvGrpSpPr>
          <p:grpSpPr>
            <a:xfrm>
              <a:off x="2444652" y="1551681"/>
              <a:ext cx="4199049" cy="785793"/>
              <a:chOff x="712397" y="142798"/>
              <a:chExt cx="7145751" cy="644584"/>
            </a:xfrm>
          </p:grpSpPr>
          <p:sp>
            <p:nvSpPr>
              <p:cNvPr id="4" name="Title 1"/>
              <p:cNvSpPr txBox="1">
                <a:spLocks/>
              </p:cNvSpPr>
              <p:nvPr/>
            </p:nvSpPr>
            <p:spPr>
              <a:xfrm>
                <a:off x="928662" y="142798"/>
                <a:ext cx="6929486" cy="642969"/>
              </a:xfrm>
              <a:prstGeom prst="rect">
                <a:avLst/>
              </a:prstGeom>
              <a:solidFill>
                <a:srgbClr val="FF0066"/>
              </a:solidFill>
            </p:spPr>
            <p:txBody>
              <a:bodyPr>
                <a:norm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600" b="1" i="0" u="none" strike="noStrike" kern="0" cap="all" spc="0" normalizeH="0" baseline="0" noProof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0066"/>
                  </a:solidFill>
                  <a:effectLst/>
                  <a:uLnTx/>
                  <a:uFillTx/>
                  <a:latin typeface="Arial Narrow" pitchFamily="34" charset="0"/>
                  <a:ea typeface="+mj-ea"/>
                  <a:cs typeface="+mj-cs"/>
                </a:endParaRPr>
              </a:p>
            </p:txBody>
          </p:sp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712397" y="307848"/>
                <a:ext cx="1766282" cy="3787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sz="1200" b="1" kern="0" dirty="0" smtClean="0">
                    <a:ln>
                      <a:solidFill>
                        <a:sysClr val="windowText" lastClr="000000"/>
                      </a:solidFill>
                    </a:ln>
                    <a:solidFill>
                      <a:srgbClr val="FFC000"/>
                    </a:solidFill>
                    <a:latin typeface="Arial Narrow" pitchFamily="34" charset="0"/>
                  </a:rPr>
                  <a:t>Pure AO of  central atom</a:t>
                </a: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928662" y="785794"/>
                <a:ext cx="6929486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>
                <a:off x="928662" y="142798"/>
                <a:ext cx="6929486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286116" y="1571612"/>
              <a:ext cx="92869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200" b="1" kern="0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Hybridiza</a:t>
              </a:r>
              <a:r>
                <a:rPr lang="en-US" sz="12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-</a:t>
              </a:r>
            </a:p>
            <a:p>
              <a:pPr lvl="0" algn="ctr">
                <a:defRPr/>
              </a:pPr>
              <a:r>
                <a:rPr lang="en-US" sz="1200" b="1" kern="0" dirty="0" err="1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tion</a:t>
              </a:r>
              <a:r>
                <a:rPr lang="en-US" sz="12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 of central atom</a:t>
              </a:r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4071934" y="1568223"/>
              <a:ext cx="92869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2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Number of Hybrid orbitals</a:t>
              </a:r>
            </a:p>
          </p:txBody>
        </p:sp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4857752" y="1568223"/>
              <a:ext cx="928694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2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Shape of Hybrid orbitals</a:t>
              </a:r>
            </a:p>
          </p:txBody>
        </p:sp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5715008" y="1937555"/>
              <a:ext cx="92869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200" b="1" kern="0" dirty="0" smtClean="0">
                  <a:ln>
                    <a:solidFill>
                      <a:sysClr val="windowText" lastClr="000000"/>
                    </a:solidFill>
                  </a:ln>
                  <a:solidFill>
                    <a:srgbClr val="FFC000"/>
                  </a:solidFill>
                  <a:latin typeface="Arial Narrow" pitchFamily="34" charset="0"/>
                </a:rPr>
                <a:t>Examples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Hybridization in Molecules Containing </a:t>
            </a:r>
            <a:b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</a:br>
            <a:r>
              <a:rPr lang="en-SG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Double and Triple Bonds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800" b="1" i="1" dirty="0" smtClean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i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sp</a:t>
            </a:r>
            <a:r>
              <a:rPr lang="en-SG" sz="2400" b="1" i="1" baseline="30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i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</a:t>
            </a:r>
            <a:r>
              <a:rPr lang="en-SG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Hybridization of Carbon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14550" y="1981200"/>
            <a:ext cx="49149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62175" y="3352800"/>
            <a:ext cx="4772025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71700" y="4743450"/>
            <a:ext cx="4800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5791200" y="4419600"/>
            <a:ext cx="1676400" cy="1981200"/>
          </a:xfrm>
          <a:prstGeom prst="ellips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143108" y="785794"/>
            <a:ext cx="4962525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6" name="Rectangle 5"/>
          <p:cNvSpPr>
            <a:spLocks noChangeArrowheads="1"/>
          </p:cNvSpPr>
          <p:nvPr/>
        </p:nvSpPr>
        <p:spPr bwMode="auto">
          <a:xfrm>
            <a:off x="928662" y="5786454"/>
            <a:ext cx="7620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b="1" dirty="0" err="1">
                <a:latin typeface="Arial Narrow" pitchFamily="34" charset="0"/>
              </a:rPr>
              <a:t>Unhybridized</a:t>
            </a:r>
            <a:r>
              <a:rPr lang="en-US" sz="2400" b="1" dirty="0">
                <a:latin typeface="Arial Narrow" pitchFamily="34" charset="0"/>
              </a:rPr>
              <a:t> </a:t>
            </a:r>
            <a:r>
              <a:rPr lang="en-US" sz="2400" b="1" dirty="0" err="1">
                <a:latin typeface="Arial Narrow" pitchFamily="34" charset="0"/>
              </a:rPr>
              <a:t>2</a:t>
            </a:r>
            <a:r>
              <a:rPr lang="en-US" sz="2400" b="1" i="1" dirty="0" err="1">
                <a:latin typeface="Arial Narrow" pitchFamily="34" charset="0"/>
              </a:rPr>
              <a:t>p</a:t>
            </a:r>
            <a:r>
              <a:rPr lang="en-US" sz="2400" b="1" baseline="-25000" dirty="0" err="1">
                <a:latin typeface="Arial Narrow" pitchFamily="34" charset="0"/>
              </a:rPr>
              <a:t>z</a:t>
            </a:r>
            <a:r>
              <a:rPr lang="en-US" sz="2400" b="1" dirty="0">
                <a:latin typeface="Arial Narrow" pitchFamily="34" charset="0"/>
              </a:rPr>
              <a:t> orbital </a:t>
            </a:r>
            <a:r>
              <a:rPr lang="en-US" sz="2400" b="1" dirty="0">
                <a:ln>
                  <a:solidFill>
                    <a:sysClr val="windowText" lastClr="000000"/>
                  </a:solidFill>
                </a:ln>
                <a:solidFill>
                  <a:schemeClr val="bg2"/>
                </a:solidFill>
                <a:latin typeface="Arial Narrow" pitchFamily="34" charset="0"/>
              </a:rPr>
              <a:t>(gray)</a:t>
            </a:r>
            <a:r>
              <a:rPr lang="en-US" sz="2400" b="1" dirty="0">
                <a:ln>
                  <a:solidFill>
                    <a:sysClr val="windowText" lastClr="000000"/>
                  </a:solidFill>
                </a:ln>
                <a:latin typeface="Arial Narrow" pitchFamily="34" charset="0"/>
              </a:rPr>
              <a:t>,</a:t>
            </a:r>
            <a:r>
              <a:rPr lang="en-US" sz="2400" b="1" dirty="0">
                <a:latin typeface="Arial Narrow" pitchFamily="34" charset="0"/>
              </a:rPr>
              <a:t> which is perpendicular to the plane of the hybrid </a:t>
            </a:r>
            <a:r>
              <a:rPr lang="en-US" sz="2400" b="1" dirty="0">
                <a:ln>
                  <a:solidFill>
                    <a:sysClr val="windowText" lastClr="000000"/>
                  </a:solidFill>
                </a:ln>
                <a:solidFill>
                  <a:srgbClr val="00FF00"/>
                </a:solidFill>
                <a:latin typeface="Arial Narrow" pitchFamily="34" charset="0"/>
              </a:rPr>
              <a:t>(green)</a:t>
            </a:r>
            <a:r>
              <a:rPr lang="en-US" sz="2400" b="1" dirty="0">
                <a:ln>
                  <a:solidFill>
                    <a:sysClr val="windowText" lastClr="000000"/>
                  </a:solidFill>
                </a:ln>
                <a:latin typeface="Arial Narrow" pitchFamily="34" charset="0"/>
              </a:rPr>
              <a:t> </a:t>
            </a:r>
            <a:r>
              <a:rPr lang="en-US" sz="2400" b="1" dirty="0" smtClean="0">
                <a:latin typeface="Arial Narrow" pitchFamily="34" charset="0"/>
              </a:rPr>
              <a:t>orbitals</a:t>
            </a:r>
            <a:endParaRPr lang="en-US" sz="2400" b="1" dirty="0">
              <a:latin typeface="Arial Narrow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0034" y="21429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SG" sz="3600" b="1" i="0" u="none" strike="noStrike" kern="0" cap="none" spc="0" normalizeH="0" baseline="0" noProof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effectLst/>
                <a:uLnTx/>
                <a:uFillTx/>
                <a:latin typeface="Arial Narrow" pitchFamily="34" charset="0"/>
                <a:ea typeface="+mj-ea"/>
                <a:cs typeface="+mj-cs"/>
              </a:rPr>
              <a:t>Hybridization</a:t>
            </a:r>
            <a:endParaRPr kumimoji="0" lang="en-US" sz="3600" b="1" i="0" u="none" strike="noStrike" kern="0" cap="all" spc="0" normalizeH="0" baseline="0" noProof="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effectLst/>
              <a:uLnTx/>
              <a:uFillTx/>
              <a:latin typeface="Arial Narrow" pitchFamily="34" charset="0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0034" y="21429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Bonding in Ethylene,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4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2743232" y="3190890"/>
            <a:ext cx="3886200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81032" y="3929066"/>
            <a:ext cx="8763000" cy="2003425"/>
            <a:chOff x="96" y="2187"/>
            <a:chExt cx="5520" cy="1262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>
              <a:off x="96" y="3216"/>
              <a:ext cx="5520" cy="233"/>
            </a:xfrm>
            <a:prstGeom prst="rect">
              <a:avLst/>
            </a:prstGeom>
            <a:noFill/>
            <a:ln w="57150" cmpd="thinThick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endParaRPr lang="en-US" dirty="0"/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824" y="2505"/>
              <a:ext cx="288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2640" y="2352"/>
              <a:ext cx="288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3465" y="2514"/>
              <a:ext cx="288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408" y="2196"/>
              <a:ext cx="288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860" y="2187"/>
              <a:ext cx="288" cy="1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/>
            </a:p>
          </p:txBody>
        </p:sp>
      </p:grpSp>
      <p:pic>
        <p:nvPicPr>
          <p:cNvPr id="13" name="Picture 1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838232" y="1060465"/>
            <a:ext cx="2971800" cy="238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/>
          </a:blip>
          <a:srcRect/>
          <a:stretch>
            <a:fillRect/>
          </a:stretch>
        </p:blipFill>
        <p:spPr bwMode="auto">
          <a:xfrm>
            <a:off x="5715032" y="1027127"/>
            <a:ext cx="236220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142844" y="5572140"/>
            <a:ext cx="90011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5"/>
              </a:buBlip>
              <a:defRPr/>
            </a:pP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 Sigma bond (</a:t>
            </a: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sym typeface="Symbol"/>
              </a:rPr>
              <a:t></a:t>
            </a: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) – </a:t>
            </a:r>
            <a:r>
              <a:rPr lang="en-SG" sz="2000" b="1" dirty="0" smtClean="0">
                <a:latin typeface="Arial Narrow" pitchFamily="34" charset="0"/>
              </a:rPr>
              <a:t>electron density between the 2 atoms</a:t>
            </a:r>
          </a:p>
          <a:p>
            <a:pPr algn="ctr"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5"/>
              </a:buBlip>
              <a:defRPr/>
            </a:pP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 Pi bond (</a:t>
            </a: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sym typeface="Symbol"/>
              </a:rPr>
              <a:t></a:t>
            </a:r>
            <a:r>
              <a:rPr lang="en-SG" sz="20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)  – </a:t>
            </a:r>
            <a:r>
              <a:rPr lang="en-SG" sz="2000" b="1" dirty="0" smtClean="0">
                <a:latin typeface="Arial Narrow" pitchFamily="34" charset="0"/>
              </a:rPr>
              <a:t>electron density above and below plane of nuclei of the bonding atoms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0034" y="1428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Another View of 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  <a:sym typeface="Symbol"/>
              </a:rPr>
              <a:t>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 Bonding in Ethylene,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4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2057400" y="1089026"/>
            <a:ext cx="5062538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2438400" y="3679825"/>
            <a:ext cx="4124325" cy="2949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0034" y="1428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i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sp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 Hybridization of Carbon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52650" y="1524000"/>
            <a:ext cx="48387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33600" y="2819400"/>
            <a:ext cx="481965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5000"/>
          </a:blip>
          <a:srcRect/>
          <a:stretch>
            <a:fillRect/>
          </a:stretch>
        </p:blipFill>
        <p:spPr bwMode="auto">
          <a:xfrm>
            <a:off x="2133600" y="4038600"/>
            <a:ext cx="4848225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181600" y="3886200"/>
            <a:ext cx="2209800" cy="1676400"/>
          </a:xfrm>
          <a:prstGeom prst="ellipse">
            <a:avLst/>
          </a:prstGeom>
          <a:noFill/>
          <a:ln w="38100">
            <a:solidFill>
              <a:srgbClr val="FFC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00034" y="142852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Bonding in Acetylene,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5000"/>
          </a:blip>
          <a:srcRect/>
          <a:stretch>
            <a:fillRect/>
          </a:stretch>
        </p:blipFill>
        <p:spPr bwMode="auto">
          <a:xfrm>
            <a:off x="428596" y="1373208"/>
            <a:ext cx="427672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5000"/>
          </a:blip>
          <a:srcRect/>
          <a:stretch>
            <a:fillRect/>
          </a:stretch>
        </p:blipFill>
        <p:spPr bwMode="auto">
          <a:xfrm>
            <a:off x="5072067" y="1362073"/>
            <a:ext cx="1404934" cy="197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5000"/>
          </a:blip>
          <a:srcRect/>
          <a:stretch>
            <a:fillRect/>
          </a:stretch>
        </p:blipFill>
        <p:spPr bwMode="auto">
          <a:xfrm>
            <a:off x="6715140" y="1439861"/>
            <a:ext cx="2071702" cy="18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5000"/>
          </a:blip>
          <a:srcRect/>
          <a:stretch>
            <a:fillRect/>
          </a:stretch>
        </p:blipFill>
        <p:spPr bwMode="auto">
          <a:xfrm>
            <a:off x="2895600" y="3354408"/>
            <a:ext cx="3871913" cy="300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Example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smtClean="0">
                <a:latin typeface="Arial Narrow" pitchFamily="34" charset="0"/>
              </a:rPr>
              <a:t>Bent or Angular Molecules: Water, 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H</a:t>
            </a:r>
            <a:r>
              <a:rPr lang="en-SG" sz="2400" b="1" baseline="-25000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2</a:t>
            </a:r>
            <a:r>
              <a:rPr lang="en-SG" sz="24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O</a:t>
            </a:r>
            <a:endParaRPr lang="en-SG" sz="2400" b="1" dirty="0" smtClean="0">
              <a:ln>
                <a:solidFill>
                  <a:schemeClr val="tx1"/>
                </a:solidFill>
              </a:ln>
              <a:solidFill>
                <a:srgbClr val="FFC000"/>
              </a:solidFill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US" sz="2400" b="1" dirty="0" smtClean="0">
              <a:latin typeface="Arial Narrow" pitchFamily="34" charset="0"/>
            </a:endParaRPr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3">
            <a:lum bright="-20000"/>
          </a:blip>
          <a:srcRect/>
          <a:stretch>
            <a:fillRect/>
          </a:stretch>
        </p:blipFill>
        <p:spPr bwMode="auto">
          <a:xfrm>
            <a:off x="928688" y="2071688"/>
            <a:ext cx="7388225" cy="2590800"/>
          </a:xfrm>
          <a:prstGeom prst="rect">
            <a:avLst/>
          </a:prstGeom>
          <a:noFill/>
          <a:ln w="28575">
            <a:solidFill>
              <a:srgbClr val="FF0066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2852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Another View of the Bonding in Ethylene,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25" y="1243013"/>
            <a:ext cx="7143750" cy="4371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2852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Bonding in Ethylene, 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CH</a:t>
            </a:r>
            <a:r>
              <a:rPr lang="en-SG" sz="36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2</a:t>
            </a:r>
            <a:r>
              <a:rPr lang="en-SG" sz="36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O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625" y="1071563"/>
            <a:ext cx="8358188" cy="5334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Describe the bonding in </a:t>
            </a:r>
            <a:r>
              <a:rPr lang="en-SG" sz="24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CH</a:t>
            </a:r>
            <a:r>
              <a:rPr lang="en-SG" sz="24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2</a:t>
            </a:r>
            <a:r>
              <a:rPr lang="en-SG" sz="24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O</a:t>
            </a:r>
            <a:endParaRPr lang="en-SG" sz="2400" b="1" kern="0" dirty="0" smtClean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Tx/>
              <a:buFontTx/>
              <a:buBlip>
                <a:blip r:embed="rId2"/>
              </a:buBlip>
              <a:tabLst/>
              <a:defRPr/>
            </a:pPr>
            <a:endParaRPr kumimoji="0" lang="en-SG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pic>
        <p:nvPicPr>
          <p:cNvPr id="6" name="Picture 4" descr="10_p42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 t="6250"/>
          <a:stretch>
            <a:fillRect/>
          </a:stretch>
        </p:blipFill>
        <p:spPr bwMode="auto">
          <a:xfrm>
            <a:off x="1714480" y="2786058"/>
            <a:ext cx="1428760" cy="1593893"/>
          </a:xfrm>
          <a:prstGeom prst="rect">
            <a:avLst/>
          </a:prstGeom>
          <a:noFill/>
          <a:ln w="9525">
            <a:solidFill>
              <a:srgbClr val="9900FF"/>
            </a:solidFill>
            <a:miter lim="800000"/>
            <a:headEnd/>
            <a:tailEnd/>
          </a:ln>
        </p:spPr>
      </p:pic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1571604" y="1730397"/>
            <a:ext cx="1752600" cy="952500"/>
            <a:chOff x="1392" y="808"/>
            <a:chExt cx="1104" cy="600"/>
          </a:xfrm>
        </p:grpSpPr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1798" y="967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C</a:t>
              </a:r>
            </a:p>
          </p:txBody>
        </p:sp>
        <p:sp>
          <p:nvSpPr>
            <p:cNvPr id="9" name="Text Box 11"/>
            <p:cNvSpPr txBox="1">
              <a:spLocks noChangeArrowheads="1"/>
            </p:cNvSpPr>
            <p:nvPr/>
          </p:nvSpPr>
          <p:spPr bwMode="auto">
            <a:xfrm>
              <a:off x="1392" y="808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H</a:t>
              </a:r>
            </a:p>
          </p:txBody>
        </p:sp>
        <p:sp>
          <p:nvSpPr>
            <p:cNvPr id="10" name="Line 14"/>
            <p:cNvSpPr>
              <a:spLocks noChangeShapeType="1"/>
            </p:cNvSpPr>
            <p:nvPr/>
          </p:nvSpPr>
          <p:spPr bwMode="auto">
            <a:xfrm rot="1731263">
              <a:off x="1576" y="1016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 Box 15"/>
            <p:cNvSpPr txBox="1">
              <a:spLocks noChangeArrowheads="1"/>
            </p:cNvSpPr>
            <p:nvPr/>
          </p:nvSpPr>
          <p:spPr bwMode="auto">
            <a:xfrm>
              <a:off x="2231" y="966"/>
              <a:ext cx="26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dirty="0"/>
                <a:t>O</a:t>
              </a:r>
            </a:p>
          </p:txBody>
        </p:sp>
        <p:grpSp>
          <p:nvGrpSpPr>
            <p:cNvPr id="12" name="Group 22"/>
            <p:cNvGrpSpPr>
              <a:grpSpLocks/>
            </p:cNvGrpSpPr>
            <p:nvPr/>
          </p:nvGrpSpPr>
          <p:grpSpPr bwMode="auto">
            <a:xfrm rot="10800000">
              <a:off x="2288" y="960"/>
              <a:ext cx="144" cy="48"/>
              <a:chOff x="3824" y="3888"/>
              <a:chExt cx="144" cy="48"/>
            </a:xfrm>
          </p:grpSpPr>
          <p:sp>
            <p:nvSpPr>
              <p:cNvPr id="22" name="Oval 23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23" name="Oval 24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</p:grpSp>
        <p:grpSp>
          <p:nvGrpSpPr>
            <p:cNvPr id="14" name="Group 25"/>
            <p:cNvGrpSpPr>
              <a:grpSpLocks/>
            </p:cNvGrpSpPr>
            <p:nvPr/>
          </p:nvGrpSpPr>
          <p:grpSpPr bwMode="auto">
            <a:xfrm rot="10800000">
              <a:off x="2288" y="1200"/>
              <a:ext cx="144" cy="48"/>
              <a:chOff x="3824" y="3888"/>
              <a:chExt cx="144" cy="48"/>
            </a:xfrm>
          </p:grpSpPr>
          <p:sp>
            <p:nvSpPr>
              <p:cNvPr id="20" name="Oval 26"/>
              <p:cNvSpPr>
                <a:spLocks noChangeArrowheads="1"/>
              </p:cNvSpPr>
              <p:nvPr/>
            </p:nvSpPr>
            <p:spPr bwMode="auto">
              <a:xfrm rot="5400000">
                <a:off x="3920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  <p:sp>
            <p:nvSpPr>
              <p:cNvPr id="21" name="Oval 27"/>
              <p:cNvSpPr>
                <a:spLocks noChangeArrowheads="1"/>
              </p:cNvSpPr>
              <p:nvPr/>
            </p:nvSpPr>
            <p:spPr bwMode="auto">
              <a:xfrm rot="5400000">
                <a:off x="3824" y="3888"/>
                <a:ext cx="48" cy="4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GB"/>
              </a:p>
            </p:txBody>
          </p:sp>
        </p:grpSp>
        <p:grpSp>
          <p:nvGrpSpPr>
            <p:cNvPr id="15" name="Group 28"/>
            <p:cNvGrpSpPr>
              <a:grpSpLocks/>
            </p:cNvGrpSpPr>
            <p:nvPr/>
          </p:nvGrpSpPr>
          <p:grpSpPr bwMode="auto">
            <a:xfrm>
              <a:off x="2024" y="1087"/>
              <a:ext cx="240" cy="44"/>
              <a:chOff x="960" y="3712"/>
              <a:chExt cx="240" cy="44"/>
            </a:xfrm>
          </p:grpSpPr>
          <p:sp>
            <p:nvSpPr>
              <p:cNvPr id="18" name="Line 29"/>
              <p:cNvSpPr>
                <a:spLocks noChangeShapeType="1"/>
              </p:cNvSpPr>
              <p:nvPr/>
            </p:nvSpPr>
            <p:spPr bwMode="auto">
              <a:xfrm>
                <a:off x="960" y="3756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30"/>
              <p:cNvSpPr>
                <a:spLocks noChangeShapeType="1"/>
              </p:cNvSpPr>
              <p:nvPr/>
            </p:nvSpPr>
            <p:spPr bwMode="auto">
              <a:xfrm>
                <a:off x="960" y="37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 Box 31"/>
            <p:cNvSpPr txBox="1">
              <a:spLocks noChangeArrowheads="1"/>
            </p:cNvSpPr>
            <p:nvPr/>
          </p:nvSpPr>
          <p:spPr bwMode="auto">
            <a:xfrm>
              <a:off x="1392" y="1120"/>
              <a:ext cx="2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/>
                <a:t>H</a:t>
              </a:r>
            </a:p>
          </p:txBody>
        </p:sp>
        <p:sp>
          <p:nvSpPr>
            <p:cNvPr id="17" name="Line 32"/>
            <p:cNvSpPr>
              <a:spLocks noChangeShapeType="1"/>
            </p:cNvSpPr>
            <p:nvPr/>
          </p:nvSpPr>
          <p:spPr bwMode="auto">
            <a:xfrm rot="19868737" flipV="1">
              <a:off x="1584" y="1200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 Box 34"/>
          <p:cNvSpPr txBox="1">
            <a:spLocks noChangeArrowheads="1"/>
          </p:cNvSpPr>
          <p:nvPr/>
        </p:nvSpPr>
        <p:spPr bwMode="auto">
          <a:xfrm>
            <a:off x="3857620" y="2714620"/>
            <a:ext cx="41328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latin typeface="Arial Narrow" pitchFamily="34" charset="0"/>
              </a:rPr>
              <a:t>C – 3 bonded atoms, 0 lone pairs</a:t>
            </a:r>
          </a:p>
          <a:p>
            <a:pPr eaLnBrk="0" hangingPunct="0"/>
            <a:r>
              <a:rPr lang="en-US" sz="2400" b="1" dirty="0">
                <a:latin typeface="Arial Narrow" pitchFamily="34" charset="0"/>
              </a:rPr>
              <a:t>C – </a:t>
            </a:r>
            <a:r>
              <a:rPr lang="en-US" sz="2400" b="1" dirty="0" err="1">
                <a:latin typeface="Arial Narrow" pitchFamily="34" charset="0"/>
              </a:rPr>
              <a:t>sp</a:t>
            </a:r>
            <a:r>
              <a:rPr lang="en-US" sz="2400" b="1" baseline="30000" dirty="0" err="1">
                <a:latin typeface="Arial Narrow" pitchFamily="34" charset="0"/>
              </a:rPr>
              <a:t>2</a:t>
            </a:r>
            <a:endParaRPr lang="en-US" sz="2400" b="1" dirty="0">
              <a:latin typeface="Arial Narrow" pitchFamily="34" charset="0"/>
            </a:endParaRPr>
          </a:p>
        </p:txBody>
      </p:sp>
      <p:pic>
        <p:nvPicPr>
          <p:cNvPr id="25" name="Picture 36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2357422" y="4357694"/>
            <a:ext cx="487680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42852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Sigma (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  <a:sym typeface="Symbol"/>
              </a:rPr>
              <a:t>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) and Pi Bonds (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  <a:sym typeface="Symbol"/>
              </a:rPr>
              <a:t></a:t>
            </a:r>
            <a:r>
              <a:rPr lang="en-SG" sz="36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  <a:ea typeface="+mj-ea"/>
                <a:cs typeface="+mj-cs"/>
              </a:rPr>
              <a:t>)</a:t>
            </a:r>
            <a:endParaRPr lang="en-SG" sz="3600" b="1" kern="0" baseline="-25000" dirty="0" smtClean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625" y="1071563"/>
            <a:ext cx="8358188" cy="5334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r>
              <a:rPr lang="en-US" sz="2400" b="1" dirty="0" smtClean="0">
                <a:latin typeface="Arial Narrow" pitchFamily="34" charset="0"/>
              </a:rPr>
              <a:t>Single bond                          1 sigma bond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r>
              <a:rPr lang="en-US" sz="2400" b="1" dirty="0" smtClean="0">
                <a:latin typeface="Arial Narrow" pitchFamily="34" charset="0"/>
              </a:rPr>
              <a:t>Double bond                         1 sigma bond and 1 pi bond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r>
              <a:rPr lang="en-US" sz="2400" b="1" dirty="0" smtClean="0">
                <a:latin typeface="Arial Narrow" pitchFamily="34" charset="0"/>
              </a:rPr>
              <a:t>Triple bond                            1 sigma bond and 2 pi bonds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SG" sz="2400" b="1" kern="0" dirty="0" smtClean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  <a:cs typeface="+mn-cs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How many </a:t>
            </a: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  <a:sym typeface="Symbol"/>
              </a:rPr>
              <a:t></a:t>
            </a: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 and </a:t>
            </a: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  <a:sym typeface="Symbol"/>
              </a:rPr>
              <a:t></a:t>
            </a: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 bonds are in the acetic acid (vinegar) molecule </a:t>
            </a:r>
            <a:r>
              <a:rPr lang="en-SG" sz="24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CH</a:t>
            </a:r>
            <a:r>
              <a:rPr lang="en-SG" sz="2400" b="1" kern="0" baseline="-2500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3</a:t>
            </a:r>
            <a:r>
              <a:rPr lang="en-SG" sz="2400" b="1" kern="0" dirty="0" err="1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COOH</a:t>
            </a:r>
            <a:r>
              <a:rPr lang="en-SG" sz="2400" b="1" kern="0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  <a:cs typeface="+mn-cs"/>
              </a:rPr>
              <a:t>?</a:t>
            </a:r>
            <a:r>
              <a:rPr lang="en-US" sz="2400" b="1" dirty="0" smtClean="0">
                <a:latin typeface="Arial Narrow" pitchFamily="34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US" sz="2400" b="1" dirty="0" smtClean="0">
              <a:latin typeface="Arial Narrow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US" sz="2400" b="1" dirty="0" smtClean="0">
              <a:latin typeface="Arial Narrow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US" sz="2400" b="1" dirty="0" smtClean="0">
              <a:latin typeface="Arial Narrow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US" sz="2400" b="1" dirty="0" smtClean="0">
              <a:latin typeface="Arial Narrow" pitchFamily="34" charset="0"/>
            </a:endParaRP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US" sz="2400" b="1" dirty="0" smtClean="0">
              <a:latin typeface="Arial Narrow" pitchFamily="34" charset="0"/>
            </a:endParaRPr>
          </a:p>
          <a:p>
            <a:pPr marL="342900" lvl="0" indent="-342900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Blip>
                <a:blip r:embed="rId2"/>
              </a:buBlip>
              <a:defRPr/>
            </a:pPr>
            <a:endParaRPr lang="en-SG" sz="2400" b="1" kern="0" dirty="0" smtClean="0">
              <a:ln>
                <a:solidFill>
                  <a:sysClr val="windowText" lastClr="000000"/>
                </a:solidFill>
              </a:ln>
              <a:solidFill>
                <a:srgbClr val="FFC000"/>
              </a:solidFill>
              <a:latin typeface="Arial Narrow" pitchFamily="34" charset="0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SzTx/>
              <a:buFontTx/>
              <a:buBlip>
                <a:blip r:embed="rId2"/>
              </a:buBlip>
              <a:tabLst/>
              <a:defRPr/>
            </a:pPr>
            <a:endParaRPr kumimoji="0" lang="en-SG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  <p:grpSp>
        <p:nvGrpSpPr>
          <p:cNvPr id="33" name="Group 50"/>
          <p:cNvGrpSpPr>
            <a:grpSpLocks/>
          </p:cNvGrpSpPr>
          <p:nvPr/>
        </p:nvGrpSpPr>
        <p:grpSpPr bwMode="auto">
          <a:xfrm>
            <a:off x="1295400" y="4357694"/>
            <a:ext cx="3222625" cy="1843088"/>
            <a:chOff x="1104" y="2832"/>
            <a:chExt cx="2030" cy="1161"/>
          </a:xfrm>
        </p:grpSpPr>
        <p:sp>
          <p:nvSpPr>
            <p:cNvPr id="34" name="Text Box 14"/>
            <p:cNvSpPr txBox="1">
              <a:spLocks noChangeArrowheads="1"/>
            </p:cNvSpPr>
            <p:nvPr/>
          </p:nvSpPr>
          <p:spPr bwMode="auto">
            <a:xfrm>
              <a:off x="1568" y="3289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C</a:t>
              </a:r>
            </a:p>
          </p:txBody>
        </p:sp>
        <p:sp>
          <p:nvSpPr>
            <p:cNvPr id="35" name="Text Box 15"/>
            <p:cNvSpPr txBox="1">
              <a:spLocks noChangeArrowheads="1"/>
            </p:cNvSpPr>
            <p:nvPr/>
          </p:nvSpPr>
          <p:spPr bwMode="auto">
            <a:xfrm>
              <a:off x="1568" y="2832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H</a:t>
              </a:r>
            </a:p>
          </p:txBody>
        </p:sp>
        <p:sp>
          <p:nvSpPr>
            <p:cNvPr id="36" name="Text Box 16"/>
            <p:cNvSpPr txBox="1">
              <a:spLocks noChangeArrowheads="1"/>
            </p:cNvSpPr>
            <p:nvPr/>
          </p:nvSpPr>
          <p:spPr bwMode="auto">
            <a:xfrm>
              <a:off x="1568" y="3760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H</a:t>
              </a:r>
            </a:p>
          </p:txBody>
        </p:sp>
        <p:sp>
          <p:nvSpPr>
            <p:cNvPr id="37" name="Text Box 17"/>
            <p:cNvSpPr txBox="1">
              <a:spLocks noChangeArrowheads="1"/>
            </p:cNvSpPr>
            <p:nvPr/>
          </p:nvSpPr>
          <p:spPr bwMode="auto">
            <a:xfrm>
              <a:off x="2040" y="3288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C</a:t>
              </a:r>
            </a:p>
          </p:txBody>
        </p:sp>
        <p:sp>
          <p:nvSpPr>
            <p:cNvPr id="38" name="Text Box 18"/>
            <p:cNvSpPr txBox="1">
              <a:spLocks noChangeArrowheads="1"/>
            </p:cNvSpPr>
            <p:nvPr/>
          </p:nvSpPr>
          <p:spPr bwMode="auto">
            <a:xfrm>
              <a:off x="1104" y="3288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H</a:t>
              </a:r>
            </a:p>
          </p:txBody>
        </p:sp>
        <p:sp>
          <p:nvSpPr>
            <p:cNvPr id="39" name="Line 19"/>
            <p:cNvSpPr>
              <a:spLocks noChangeShapeType="1"/>
            </p:cNvSpPr>
            <p:nvPr/>
          </p:nvSpPr>
          <p:spPr bwMode="auto">
            <a:xfrm>
              <a:off x="1840" y="3433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40" name="Line 20"/>
            <p:cNvSpPr>
              <a:spLocks noChangeShapeType="1"/>
            </p:cNvSpPr>
            <p:nvPr/>
          </p:nvSpPr>
          <p:spPr bwMode="auto">
            <a:xfrm>
              <a:off x="1312" y="3433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 rot="5400000">
              <a:off x="1576" y="367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42" name="Line 22"/>
            <p:cNvSpPr>
              <a:spLocks noChangeShapeType="1"/>
            </p:cNvSpPr>
            <p:nvPr/>
          </p:nvSpPr>
          <p:spPr bwMode="auto">
            <a:xfrm rot="5400000">
              <a:off x="1576" y="319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grpSp>
          <p:nvGrpSpPr>
            <p:cNvPr id="43" name="Group 45"/>
            <p:cNvGrpSpPr>
              <a:grpSpLocks/>
            </p:cNvGrpSpPr>
            <p:nvPr/>
          </p:nvGrpSpPr>
          <p:grpSpPr bwMode="auto">
            <a:xfrm rot="5400000">
              <a:off x="1939" y="2955"/>
              <a:ext cx="462" cy="288"/>
              <a:chOff x="3474" y="3456"/>
              <a:chExt cx="462" cy="288"/>
            </a:xfrm>
          </p:grpSpPr>
          <p:sp>
            <p:nvSpPr>
              <p:cNvPr id="55" name="Text Box 25"/>
              <p:cNvSpPr txBox="1">
                <a:spLocks noChangeArrowheads="1"/>
              </p:cNvSpPr>
              <p:nvPr/>
            </p:nvSpPr>
            <p:spPr bwMode="auto">
              <a:xfrm>
                <a:off x="3474" y="3491"/>
                <a:ext cx="22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/>
                  <a:t>O</a:t>
                </a:r>
              </a:p>
            </p:txBody>
          </p:sp>
          <p:grpSp>
            <p:nvGrpSpPr>
              <p:cNvPr id="56" name="Group 26"/>
              <p:cNvGrpSpPr>
                <a:grpSpLocks/>
              </p:cNvGrpSpPr>
              <p:nvPr/>
            </p:nvGrpSpPr>
            <p:grpSpPr bwMode="auto">
              <a:xfrm>
                <a:off x="3696" y="3585"/>
                <a:ext cx="240" cy="44"/>
                <a:chOff x="960" y="3712"/>
                <a:chExt cx="240" cy="44"/>
              </a:xfrm>
            </p:grpSpPr>
            <p:sp>
              <p:nvSpPr>
                <p:cNvPr id="63" name="Line 27"/>
                <p:cNvSpPr>
                  <a:spLocks noChangeShapeType="1"/>
                </p:cNvSpPr>
                <p:nvPr/>
              </p:nvSpPr>
              <p:spPr bwMode="auto">
                <a:xfrm>
                  <a:off x="960" y="3756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  <p:sp>
              <p:nvSpPr>
                <p:cNvPr id="64" name="Line 28"/>
                <p:cNvSpPr>
                  <a:spLocks noChangeShapeType="1"/>
                </p:cNvSpPr>
                <p:nvPr/>
              </p:nvSpPr>
              <p:spPr bwMode="auto">
                <a:xfrm>
                  <a:off x="960" y="3712"/>
                  <a:ext cx="24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b="1"/>
                </a:p>
              </p:txBody>
            </p:sp>
          </p:grpSp>
          <p:grpSp>
            <p:nvGrpSpPr>
              <p:cNvPr id="57" name="Group 30"/>
              <p:cNvGrpSpPr>
                <a:grpSpLocks/>
              </p:cNvGrpSpPr>
              <p:nvPr/>
            </p:nvGrpSpPr>
            <p:grpSpPr bwMode="auto">
              <a:xfrm rot="10800000">
                <a:off x="3520" y="3456"/>
                <a:ext cx="144" cy="48"/>
                <a:chOff x="3824" y="3888"/>
                <a:chExt cx="144" cy="48"/>
              </a:xfrm>
            </p:grpSpPr>
            <p:sp>
              <p:nvSpPr>
                <p:cNvPr id="61" name="Oval 31"/>
                <p:cNvSpPr>
                  <a:spLocks noChangeArrowheads="1"/>
                </p:cNvSpPr>
                <p:nvPr/>
              </p:nvSpPr>
              <p:spPr bwMode="auto">
                <a:xfrm rot="5400000">
                  <a:off x="3920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  <p:sp>
              <p:nvSpPr>
                <p:cNvPr id="62" name="Oval 32"/>
                <p:cNvSpPr>
                  <a:spLocks noChangeArrowheads="1"/>
                </p:cNvSpPr>
                <p:nvPr/>
              </p:nvSpPr>
              <p:spPr bwMode="auto">
                <a:xfrm rot="5400000">
                  <a:off x="3824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</p:grpSp>
          <p:grpSp>
            <p:nvGrpSpPr>
              <p:cNvPr id="58" name="Group 57"/>
              <p:cNvGrpSpPr>
                <a:grpSpLocks/>
              </p:cNvGrpSpPr>
              <p:nvPr/>
            </p:nvGrpSpPr>
            <p:grpSpPr bwMode="auto">
              <a:xfrm rot="10800000">
                <a:off x="3520" y="3696"/>
                <a:ext cx="144" cy="48"/>
                <a:chOff x="3824" y="3888"/>
                <a:chExt cx="144" cy="48"/>
              </a:xfrm>
            </p:grpSpPr>
            <p:sp>
              <p:nvSpPr>
                <p:cNvPr id="59" name="Oval 34"/>
                <p:cNvSpPr>
                  <a:spLocks noChangeArrowheads="1"/>
                </p:cNvSpPr>
                <p:nvPr/>
              </p:nvSpPr>
              <p:spPr bwMode="auto">
                <a:xfrm rot="5400000">
                  <a:off x="3920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  <p:sp>
              <p:nvSpPr>
                <p:cNvPr id="60" name="Oval 35"/>
                <p:cNvSpPr>
                  <a:spLocks noChangeArrowheads="1"/>
                </p:cNvSpPr>
                <p:nvPr/>
              </p:nvSpPr>
              <p:spPr bwMode="auto">
                <a:xfrm rot="5400000">
                  <a:off x="3824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</p:grpSp>
        </p:grpSp>
        <p:grpSp>
          <p:nvGrpSpPr>
            <p:cNvPr id="44" name="Group 46"/>
            <p:cNvGrpSpPr>
              <a:grpSpLocks/>
            </p:cNvGrpSpPr>
            <p:nvPr/>
          </p:nvGrpSpPr>
          <p:grpSpPr bwMode="auto">
            <a:xfrm>
              <a:off x="2471" y="3288"/>
              <a:ext cx="229" cy="288"/>
              <a:chOff x="2480" y="3312"/>
              <a:chExt cx="229" cy="288"/>
            </a:xfrm>
          </p:grpSpPr>
          <p:sp>
            <p:nvSpPr>
              <p:cNvPr id="48" name="Text Box 29"/>
              <p:cNvSpPr txBox="1">
                <a:spLocks noChangeArrowheads="1"/>
              </p:cNvSpPr>
              <p:nvPr/>
            </p:nvSpPr>
            <p:spPr bwMode="auto">
              <a:xfrm>
                <a:off x="2480" y="3312"/>
                <a:ext cx="229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b="1"/>
                  <a:t>O</a:t>
                </a:r>
              </a:p>
            </p:txBody>
          </p:sp>
          <p:grpSp>
            <p:nvGrpSpPr>
              <p:cNvPr id="49" name="Group 36"/>
              <p:cNvGrpSpPr>
                <a:grpSpLocks/>
              </p:cNvGrpSpPr>
              <p:nvPr/>
            </p:nvGrpSpPr>
            <p:grpSpPr bwMode="auto">
              <a:xfrm rot="10800000">
                <a:off x="2544" y="3312"/>
                <a:ext cx="144" cy="48"/>
                <a:chOff x="3824" y="3888"/>
                <a:chExt cx="144" cy="48"/>
              </a:xfrm>
            </p:grpSpPr>
            <p:sp>
              <p:nvSpPr>
                <p:cNvPr id="53" name="Oval 37"/>
                <p:cNvSpPr>
                  <a:spLocks noChangeArrowheads="1"/>
                </p:cNvSpPr>
                <p:nvPr/>
              </p:nvSpPr>
              <p:spPr bwMode="auto">
                <a:xfrm rot="5400000">
                  <a:off x="3920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  <p:sp>
              <p:nvSpPr>
                <p:cNvPr id="54" name="Oval 38"/>
                <p:cNvSpPr>
                  <a:spLocks noChangeArrowheads="1"/>
                </p:cNvSpPr>
                <p:nvPr/>
              </p:nvSpPr>
              <p:spPr bwMode="auto">
                <a:xfrm rot="5400000">
                  <a:off x="3824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</p:grpSp>
          <p:grpSp>
            <p:nvGrpSpPr>
              <p:cNvPr id="50" name="Group 39"/>
              <p:cNvGrpSpPr>
                <a:grpSpLocks/>
              </p:cNvGrpSpPr>
              <p:nvPr/>
            </p:nvGrpSpPr>
            <p:grpSpPr bwMode="auto">
              <a:xfrm rot="10800000">
                <a:off x="2544" y="3552"/>
                <a:ext cx="144" cy="48"/>
                <a:chOff x="3824" y="3888"/>
                <a:chExt cx="144" cy="48"/>
              </a:xfrm>
            </p:grpSpPr>
            <p:sp>
              <p:nvSpPr>
                <p:cNvPr id="51" name="Oval 40"/>
                <p:cNvSpPr>
                  <a:spLocks noChangeArrowheads="1"/>
                </p:cNvSpPr>
                <p:nvPr/>
              </p:nvSpPr>
              <p:spPr bwMode="auto">
                <a:xfrm rot="5400000">
                  <a:off x="3920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  <p:sp>
              <p:nvSpPr>
                <p:cNvPr id="52" name="Oval 41"/>
                <p:cNvSpPr>
                  <a:spLocks noChangeArrowheads="1"/>
                </p:cNvSpPr>
                <p:nvPr/>
              </p:nvSpPr>
              <p:spPr bwMode="auto">
                <a:xfrm rot="5400000">
                  <a:off x="3824" y="3888"/>
                  <a:ext cx="48" cy="48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eaLnBrk="0" hangingPunct="0"/>
                  <a:endParaRPr lang="en-GB" b="1"/>
                </a:p>
              </p:txBody>
            </p:sp>
          </p:grpSp>
        </p:grpSp>
        <p:sp>
          <p:nvSpPr>
            <p:cNvPr id="45" name="Line 47"/>
            <p:cNvSpPr>
              <a:spLocks noChangeShapeType="1"/>
            </p:cNvSpPr>
            <p:nvPr/>
          </p:nvSpPr>
          <p:spPr bwMode="auto">
            <a:xfrm>
              <a:off x="2256" y="343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46" name="Line 48"/>
            <p:cNvSpPr>
              <a:spLocks noChangeShapeType="1"/>
            </p:cNvSpPr>
            <p:nvPr/>
          </p:nvSpPr>
          <p:spPr bwMode="auto">
            <a:xfrm>
              <a:off x="2720" y="3432"/>
              <a:ext cx="24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b="1"/>
            </a:p>
          </p:txBody>
        </p:sp>
        <p:sp>
          <p:nvSpPr>
            <p:cNvPr id="47" name="Text Box 49"/>
            <p:cNvSpPr txBox="1">
              <a:spLocks noChangeArrowheads="1"/>
            </p:cNvSpPr>
            <p:nvPr/>
          </p:nvSpPr>
          <p:spPr bwMode="auto">
            <a:xfrm>
              <a:off x="2913" y="3288"/>
              <a:ext cx="221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b="1"/>
                <a:t>H</a:t>
              </a:r>
            </a:p>
          </p:txBody>
        </p:sp>
      </p:grpSp>
      <p:sp>
        <p:nvSpPr>
          <p:cNvPr id="65" name="Oval 57"/>
          <p:cNvSpPr>
            <a:spLocks noChangeArrowheads="1"/>
          </p:cNvSpPr>
          <p:nvPr/>
        </p:nvSpPr>
        <p:spPr bwMode="auto">
          <a:xfrm rot="-5400000">
            <a:off x="2684463" y="4840293"/>
            <a:ext cx="4572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 b="1"/>
          </a:p>
        </p:txBody>
      </p:sp>
      <p:grpSp>
        <p:nvGrpSpPr>
          <p:cNvPr id="66" name="Group 61"/>
          <p:cNvGrpSpPr>
            <a:grpSpLocks/>
          </p:cNvGrpSpPr>
          <p:nvPr/>
        </p:nvGrpSpPr>
        <p:grpSpPr bwMode="auto">
          <a:xfrm>
            <a:off x="1571625" y="4689481"/>
            <a:ext cx="2692400" cy="1206500"/>
            <a:chOff x="1000" y="3048"/>
            <a:chExt cx="1696" cy="760"/>
          </a:xfrm>
        </p:grpSpPr>
        <p:sp>
          <p:nvSpPr>
            <p:cNvPr id="67" name="Oval 51"/>
            <p:cNvSpPr>
              <a:spLocks noChangeArrowheads="1"/>
            </p:cNvSpPr>
            <p:nvPr/>
          </p:nvSpPr>
          <p:spPr bwMode="auto">
            <a:xfrm>
              <a:off x="1000" y="3360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  <p:sp>
          <p:nvSpPr>
            <p:cNvPr id="68" name="Oval 52"/>
            <p:cNvSpPr>
              <a:spLocks noChangeArrowheads="1"/>
            </p:cNvSpPr>
            <p:nvPr/>
          </p:nvSpPr>
          <p:spPr bwMode="auto">
            <a:xfrm>
              <a:off x="1528" y="3360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  <p:sp>
          <p:nvSpPr>
            <p:cNvPr id="69" name="Oval 53"/>
            <p:cNvSpPr>
              <a:spLocks noChangeArrowheads="1"/>
            </p:cNvSpPr>
            <p:nvPr/>
          </p:nvSpPr>
          <p:spPr bwMode="auto">
            <a:xfrm>
              <a:off x="1944" y="3360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  <p:sp>
          <p:nvSpPr>
            <p:cNvPr id="70" name="Oval 54"/>
            <p:cNvSpPr>
              <a:spLocks noChangeArrowheads="1"/>
            </p:cNvSpPr>
            <p:nvPr/>
          </p:nvSpPr>
          <p:spPr bwMode="auto">
            <a:xfrm>
              <a:off x="2408" y="3360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  <p:sp>
          <p:nvSpPr>
            <p:cNvPr id="71" name="Oval 55"/>
            <p:cNvSpPr>
              <a:spLocks noChangeArrowheads="1"/>
            </p:cNvSpPr>
            <p:nvPr/>
          </p:nvSpPr>
          <p:spPr bwMode="auto">
            <a:xfrm rot="-5400000">
              <a:off x="1264" y="3120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  <p:sp>
          <p:nvSpPr>
            <p:cNvPr id="72" name="Oval 56"/>
            <p:cNvSpPr>
              <a:spLocks noChangeArrowheads="1"/>
            </p:cNvSpPr>
            <p:nvPr/>
          </p:nvSpPr>
          <p:spPr bwMode="auto">
            <a:xfrm rot="-5400000">
              <a:off x="1264" y="3592"/>
              <a:ext cx="288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GB" b="1"/>
            </a:p>
          </p:txBody>
        </p:sp>
      </p:grpSp>
      <p:sp>
        <p:nvSpPr>
          <p:cNvPr id="73" name="Text Box 58"/>
          <p:cNvSpPr txBox="1">
            <a:spLocks noChangeArrowheads="1"/>
          </p:cNvSpPr>
          <p:nvPr/>
        </p:nvSpPr>
        <p:spPr bwMode="auto">
          <a:xfrm>
            <a:off x="4937125" y="4811718"/>
            <a:ext cx="12779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Symbol" pitchFamily="18" charset="2"/>
              </a:rPr>
              <a:t>s</a:t>
            </a:r>
            <a:r>
              <a:rPr lang="en-US" b="1" dirty="0"/>
              <a:t> </a:t>
            </a:r>
            <a:r>
              <a:rPr lang="en-US" b="1" dirty="0">
                <a:latin typeface="Arial Narrow" pitchFamily="34" charset="0"/>
              </a:rPr>
              <a:t>bonds = 6</a:t>
            </a:r>
          </a:p>
        </p:txBody>
      </p:sp>
      <p:sp>
        <p:nvSpPr>
          <p:cNvPr id="74" name="Text Box 59"/>
          <p:cNvSpPr txBox="1">
            <a:spLocks noChangeArrowheads="1"/>
          </p:cNvSpPr>
          <p:nvPr/>
        </p:nvSpPr>
        <p:spPr bwMode="auto">
          <a:xfrm>
            <a:off x="6072198" y="4814893"/>
            <a:ext cx="90281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/>
              <a:t>+ 1 = 7</a:t>
            </a:r>
          </a:p>
        </p:txBody>
      </p:sp>
      <p:sp>
        <p:nvSpPr>
          <p:cNvPr id="75" name="Oval 62"/>
          <p:cNvSpPr>
            <a:spLocks noChangeArrowheads="1"/>
          </p:cNvSpPr>
          <p:nvPr/>
        </p:nvSpPr>
        <p:spPr bwMode="auto">
          <a:xfrm rot="-5400000">
            <a:off x="2809875" y="4827593"/>
            <a:ext cx="457200" cy="2286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GB" b="1"/>
          </a:p>
        </p:txBody>
      </p:sp>
      <p:sp>
        <p:nvSpPr>
          <p:cNvPr id="76" name="Text Box 63"/>
          <p:cNvSpPr txBox="1">
            <a:spLocks noChangeArrowheads="1"/>
          </p:cNvSpPr>
          <p:nvPr/>
        </p:nvSpPr>
        <p:spPr bwMode="auto">
          <a:xfrm>
            <a:off x="4935538" y="5310193"/>
            <a:ext cx="12650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 dirty="0">
                <a:latin typeface="Symbol" pitchFamily="18" charset="2"/>
              </a:rPr>
              <a:t>p</a:t>
            </a:r>
            <a:r>
              <a:rPr lang="en-US" b="1" dirty="0"/>
              <a:t> </a:t>
            </a:r>
            <a:r>
              <a:rPr lang="en-US" b="1" dirty="0">
                <a:latin typeface="Arial Narrow" pitchFamily="34" charset="0"/>
              </a:rPr>
              <a:t>bonds = 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73" grpId="0" autoUpdateAnimBg="0"/>
      <p:bldP spid="74" grpId="0" autoUpdateAnimBg="0"/>
      <p:bldP spid="75" grpId="0" animBg="1"/>
      <p:bldP spid="76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 Box 1028"/>
          <p:cNvSpPr txBox="1">
            <a:spLocks noChangeArrowheads="1"/>
          </p:cNvSpPr>
          <p:nvPr/>
        </p:nvSpPr>
        <p:spPr bwMode="auto">
          <a:xfrm>
            <a:off x="428596" y="5072074"/>
            <a:ext cx="266290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3600" b="1" dirty="0" smtClean="0">
                <a:ln>
                  <a:solidFill>
                    <a:schemeClr val="tx1"/>
                  </a:solidFill>
                </a:ln>
                <a:solidFill>
                  <a:srgbClr val="FF0066"/>
                </a:solidFill>
                <a:latin typeface="Algerian" pitchFamily="82" charset="0"/>
              </a:rPr>
              <a:t>Thank You</a:t>
            </a:r>
            <a:endParaRPr lang="en-US" sz="3600" b="1" baseline="30000" dirty="0">
              <a:ln>
                <a:solidFill>
                  <a:schemeClr val="tx1"/>
                </a:solidFill>
              </a:ln>
              <a:solidFill>
                <a:srgbClr val="FF0066"/>
              </a:solidFill>
              <a:latin typeface="Algerian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THEORY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err="1" smtClean="0">
                <a:latin typeface="Arial Narrow" pitchFamily="34" charset="0"/>
              </a:rPr>
              <a:t>VSEPR</a:t>
            </a:r>
            <a:r>
              <a:rPr lang="en-SG" sz="2400" b="1" dirty="0" smtClean="0">
                <a:latin typeface="Arial Narrow" pitchFamily="34" charset="0"/>
              </a:rPr>
              <a:t> theory is simple but remarkably powerful model for predicting molecular geometries and bond angles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err="1" smtClean="0">
                <a:latin typeface="Arial Narrow" pitchFamily="34" charset="0"/>
              </a:rPr>
              <a:t>R.G.Gillespie</a:t>
            </a:r>
            <a:r>
              <a:rPr lang="en-SG" sz="2400" b="1" dirty="0" smtClean="0">
                <a:latin typeface="Arial Narrow" pitchFamily="34" charset="0"/>
              </a:rPr>
              <a:t> (1970) proposed a theory called the Valence-Shell Electron Pair Repulsion or </a:t>
            </a:r>
            <a:r>
              <a:rPr lang="en-SG" sz="2400" b="1" dirty="0" err="1" smtClean="0">
                <a:latin typeface="Arial Narrow" pitchFamily="34" charset="0"/>
              </a:rPr>
              <a:t>VSEPR</a:t>
            </a:r>
            <a:endParaRPr lang="en-US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smtClean="0">
                <a:latin typeface="Arial Narrow" pitchFamily="34" charset="0"/>
              </a:rPr>
              <a:t>It states that :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</a:pPr>
            <a:r>
              <a:rPr lang="en-SG" sz="2400" b="1" dirty="0" smtClean="0">
                <a:latin typeface="Arial Narrow" pitchFamily="34" charset="0"/>
              </a:rPr>
              <a:t>     “</a:t>
            </a:r>
            <a:r>
              <a:rPr lang="en-SG" sz="2400" b="1" i="1" dirty="0" smtClean="0">
                <a:latin typeface="Arial Narrow" pitchFamily="34" charset="0"/>
              </a:rPr>
              <a:t>The electron pairs (both lone pairs and shared pairs), surrounding the </a:t>
            </a:r>
            <a:r>
              <a:rPr lang="en-SG" sz="2400" b="1" i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central atom </a:t>
            </a:r>
            <a:r>
              <a:rPr lang="en-SG" sz="2400" b="1" i="1" dirty="0" smtClean="0">
                <a:latin typeface="Arial Narrow" pitchFamily="34" charset="0"/>
              </a:rPr>
              <a:t>will be arranged in space </a:t>
            </a:r>
            <a:r>
              <a:rPr lang="en-SG" sz="2400" b="1" i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as far apart as </a:t>
            </a:r>
            <a:r>
              <a:rPr lang="en-SG" sz="2400" b="1" i="1" dirty="0" smtClean="0">
                <a:latin typeface="Arial Narrow" pitchFamily="34" charset="0"/>
              </a:rPr>
              <a:t>possible to </a:t>
            </a:r>
            <a:r>
              <a:rPr lang="en-SG" sz="2400" b="1" i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minimize the electrostatic repulsion </a:t>
            </a:r>
            <a:r>
              <a:rPr lang="en-SG" sz="2400" b="1" i="1" dirty="0" smtClean="0">
                <a:latin typeface="Arial Narrow" pitchFamily="34" charset="0"/>
              </a:rPr>
              <a:t>between them</a:t>
            </a:r>
            <a:r>
              <a:rPr lang="en-SG" sz="2400" b="1" dirty="0" smtClean="0">
                <a:latin typeface="Arial Narrow" pitchFamily="34" charset="0"/>
              </a:rPr>
              <a:t>”</a:t>
            </a:r>
          </a:p>
        </p:txBody>
      </p:sp>
      <p:grpSp>
        <p:nvGrpSpPr>
          <p:cNvPr id="10244" name="Group 6"/>
          <p:cNvGrpSpPr>
            <a:grpSpLocks/>
          </p:cNvGrpSpPr>
          <p:nvPr/>
        </p:nvGrpSpPr>
        <p:grpSpPr bwMode="auto">
          <a:xfrm>
            <a:off x="1714500" y="4857750"/>
            <a:ext cx="6500813" cy="1500188"/>
            <a:chOff x="2214546" y="4929198"/>
            <a:chExt cx="6500858" cy="1500198"/>
          </a:xfrm>
        </p:grpSpPr>
        <p:pic>
          <p:nvPicPr>
            <p:cNvPr id="10245" name="Picture 3" descr="Picture1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30000" contrast="30000"/>
            </a:blip>
            <a:srcRect/>
            <a:stretch>
              <a:fillRect/>
            </a:stretch>
          </p:blipFill>
          <p:spPr bwMode="auto">
            <a:xfrm>
              <a:off x="2214546" y="4929198"/>
              <a:ext cx="5262233" cy="1500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6" name="Rectangle 5"/>
            <p:cNvSpPr>
              <a:spLocks noChangeArrowheads="1"/>
            </p:cNvSpPr>
            <p:nvPr/>
          </p:nvSpPr>
          <p:spPr bwMode="auto">
            <a:xfrm>
              <a:off x="7358082" y="6000769"/>
              <a:ext cx="1357322" cy="276999"/>
            </a:xfrm>
            <a:prstGeom prst="rect">
              <a:avLst/>
            </a:prstGeom>
            <a:solidFill>
              <a:srgbClr val="9933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1200">
                <a:latin typeface="AardvarkBold" pitchFamily="34" charset="0"/>
              </a:endParaRPr>
            </a:p>
          </p:txBody>
        </p:sp>
        <p:sp>
          <p:nvSpPr>
            <p:cNvPr id="10247" name="Rectangle 4"/>
            <p:cNvSpPr>
              <a:spLocks noChangeArrowheads="1"/>
            </p:cNvSpPr>
            <p:nvPr/>
          </p:nvSpPr>
          <p:spPr bwMode="auto">
            <a:xfrm>
              <a:off x="7286644" y="5929330"/>
              <a:ext cx="14013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SG" b="1">
                  <a:latin typeface="Abadi MT Condensed Extra Bold" pitchFamily="34" charset="0"/>
                </a:rPr>
                <a:t> </a:t>
              </a:r>
              <a:r>
                <a:rPr lang="en-SG" b="1">
                  <a:latin typeface="Arial Narrow" pitchFamily="34" charset="0"/>
                </a:rPr>
                <a:t>Central atom</a:t>
              </a:r>
              <a:endParaRPr lang="en-US">
                <a:latin typeface="Arial Narrow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THEORY</a:t>
            </a:r>
            <a:endParaRPr lang="en-US" sz="3600" b="1" dirty="0">
              <a:ln>
                <a:solidFill>
                  <a:sysClr val="windowText" lastClr="000000"/>
                </a:solidFill>
              </a:ln>
              <a:solidFill>
                <a:srgbClr val="FF0066"/>
              </a:solidFill>
              <a:latin typeface="Arial Narrow" pitchFamily="34" charset="0"/>
            </a:endParaRP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643938" cy="5334000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</a:pP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It must be remembered :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smtClean="0">
                <a:latin typeface="Arial Narrow" pitchFamily="34" charset="0"/>
              </a:rPr>
              <a:t>Multiple bonds behave as a single electron-pair bond for the purpose of </a:t>
            </a:r>
            <a:r>
              <a:rPr lang="en-SG" sz="2400" b="1" dirty="0" err="1" smtClean="0">
                <a:latin typeface="Arial Narrow" pitchFamily="34" charset="0"/>
              </a:rPr>
              <a:t>VSEPR</a:t>
            </a:r>
            <a:r>
              <a:rPr lang="en-SG" sz="2400" b="1" dirty="0" smtClean="0">
                <a:latin typeface="Arial Narrow" pitchFamily="34" charset="0"/>
              </a:rPr>
              <a:t>. They represent a single group of electrons.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SG" sz="9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smtClean="0">
                <a:latin typeface="Arial Narrow" pitchFamily="34" charset="0"/>
              </a:rPr>
              <a:t>Order of repulsions between lone pair &amp;lone pair (</a:t>
            </a:r>
            <a:r>
              <a:rPr lang="en-SG" sz="2400" b="1" dirty="0" err="1" smtClean="0">
                <a:latin typeface="Arial Narrow" pitchFamily="34" charset="0"/>
              </a:rPr>
              <a:t>lp-lp</a:t>
            </a:r>
            <a:r>
              <a:rPr lang="en-SG" sz="2400" b="1" dirty="0" smtClean="0">
                <a:latin typeface="Arial Narrow" pitchFamily="34" charset="0"/>
              </a:rPr>
              <a:t>), lone pair &amp; bonding pair (</a:t>
            </a:r>
            <a:r>
              <a:rPr lang="en-SG" sz="2400" b="1" dirty="0" err="1" smtClean="0">
                <a:latin typeface="Arial Narrow" pitchFamily="34" charset="0"/>
              </a:rPr>
              <a:t>lp-bp</a:t>
            </a:r>
            <a:r>
              <a:rPr lang="en-SG" sz="2400" b="1" dirty="0" smtClean="0">
                <a:latin typeface="Arial Narrow" pitchFamily="34" charset="0"/>
              </a:rPr>
              <a:t>), and bonding pair &amp; bonding pair (</a:t>
            </a:r>
            <a:r>
              <a:rPr lang="en-SG" sz="2400" b="1" dirty="0" err="1" smtClean="0">
                <a:latin typeface="Arial Narrow" pitchFamily="34" charset="0"/>
              </a:rPr>
              <a:t>bp-bp</a:t>
            </a:r>
            <a:r>
              <a:rPr lang="en-SG" sz="2400" b="1" dirty="0" smtClean="0">
                <a:latin typeface="Arial Narrow" pitchFamily="34" charset="0"/>
              </a:rPr>
              <a:t>) is		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              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</a:pPr>
            <a:r>
              <a:rPr lang="en-SG" sz="2400" b="1" dirty="0" smtClean="0">
                <a:latin typeface="Arial Narrow" pitchFamily="34" charset="0"/>
              </a:rPr>
              <a:t>When a molecule has lone pairs of electrons, the bonding electron pairs are pushed closer  that decreases the bond angle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3108" y="3714752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lp</a:t>
            </a: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–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lp</a:t>
            </a: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&gt; &gt;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lp</a:t>
            </a: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–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bp</a:t>
            </a: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&gt;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bp</a:t>
            </a: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 – </a:t>
            </a:r>
            <a:r>
              <a:rPr lang="en-SG" sz="2800" b="1" dirty="0" err="1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bp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  <a:defRPr/>
            </a:pPr>
            <a:r>
              <a:rPr lang="en-SG" sz="28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Two general rules: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As far as electron-pair repulsion is concerned, double  bonds and triple bonds can be treated 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like single-bond</a:t>
            </a:r>
            <a:endParaRPr lang="en-SG" sz="2400" b="1" dirty="0" smtClean="0">
              <a:ln>
                <a:solidFill>
                  <a:schemeClr val="tx1"/>
                </a:solidFill>
              </a:ln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If a molecule has two or more resonance structures, we can apply the </a:t>
            </a:r>
            <a:r>
              <a:rPr lang="en-SG" sz="2400" b="1" dirty="0" err="1" smtClean="0">
                <a:latin typeface="Arial Narrow" pitchFamily="34" charset="0"/>
              </a:rPr>
              <a:t>VSEPR</a:t>
            </a:r>
            <a:r>
              <a:rPr lang="en-SG" sz="2400" b="1" dirty="0" smtClean="0">
                <a:latin typeface="Arial Narrow" pitchFamily="34" charset="0"/>
              </a:rPr>
              <a:t> model </a:t>
            </a:r>
            <a:r>
              <a:rPr lang="en-SG" sz="2400" b="1" dirty="0" smtClean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to any one of them</a:t>
            </a:r>
            <a:r>
              <a:rPr lang="en-SG" sz="2400" b="1" dirty="0" smtClean="0">
                <a:latin typeface="Arial Narrow" pitchFamily="34" charset="0"/>
              </a:rPr>
              <a:t>. Formal charges are usually not shown.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2"/>
              </a:buBlip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marL="0" indent="0"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  <a:defRPr/>
            </a:pPr>
            <a:r>
              <a:rPr lang="en-SG" sz="2400" b="1" dirty="0" smtClean="0">
                <a:latin typeface="Arial Narrow" pitchFamily="34" charset="0"/>
              </a:rPr>
              <a:t>We divide the molecules into </a:t>
            </a: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two categories</a:t>
            </a:r>
            <a:r>
              <a:rPr lang="en-SG" sz="2400" b="1" dirty="0" smtClean="0">
                <a:latin typeface="Arial Narrow" pitchFamily="34" charset="0"/>
              </a:rPr>
              <a:t>, according to whether or not the central atom has lone pair or not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600" b="1" dirty="0" err="1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VSEPR</a:t>
            </a:r>
            <a:r>
              <a:rPr lang="en-US" sz="3600" b="1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 </a:t>
            </a:r>
            <a:r>
              <a:rPr lang="en-US" sz="3600" b="1" cap="all" dirty="0" smtClean="0">
                <a:ln>
                  <a:solidFill>
                    <a:sysClr val="windowText" lastClr="000000"/>
                  </a:solidFill>
                </a:ln>
                <a:solidFill>
                  <a:srgbClr val="FF0066"/>
                </a:solidFill>
                <a:latin typeface="Arial Narrow" pitchFamily="34" charset="0"/>
              </a:rPr>
              <a:t>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1071563"/>
            <a:ext cx="8358188" cy="5334000"/>
          </a:xfrm>
        </p:spPr>
        <p:txBody>
          <a:bodyPr>
            <a:noAutofit/>
          </a:bodyPr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None/>
              <a:defRPr/>
            </a:pPr>
            <a:r>
              <a:rPr lang="en-SG" sz="2400" b="1" dirty="0" smtClean="0">
                <a:ln>
                  <a:solidFill>
                    <a:schemeClr val="tx1"/>
                  </a:solidFill>
                </a:ln>
                <a:solidFill>
                  <a:srgbClr val="FFC000"/>
                </a:solidFill>
                <a:latin typeface="Arial Narrow" pitchFamily="34" charset="0"/>
              </a:rPr>
              <a:t>Molecules in which the central atom has no lone pairs</a:t>
            </a: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3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Molecules containing only two elements, A and B</a:t>
            </a: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A is the central atom</a:t>
            </a: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General formula </a:t>
            </a:r>
            <a:r>
              <a:rPr lang="en-SG" sz="2400" b="1" dirty="0" err="1" smtClean="0">
                <a:latin typeface="Arial Narrow" pitchFamily="34" charset="0"/>
              </a:rPr>
              <a:t>ABx</a:t>
            </a:r>
            <a:r>
              <a:rPr lang="en-SG" sz="2400" b="1" dirty="0" smtClean="0">
                <a:latin typeface="Arial Narrow" pitchFamily="34" charset="0"/>
              </a:rPr>
              <a:t>, x is integer = 2, 3, …. </a:t>
            </a: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r>
              <a:rPr lang="en-SG" sz="2400" b="1" dirty="0" smtClean="0">
                <a:latin typeface="Arial Narrow" pitchFamily="34" charset="0"/>
              </a:rPr>
              <a:t> x = 2, diatomic molecule, </a:t>
            </a:r>
            <a:r>
              <a:rPr lang="en-SG" sz="2400" b="1" dirty="0" err="1" smtClean="0">
                <a:latin typeface="Arial Narrow" pitchFamily="34" charset="0"/>
              </a:rPr>
              <a:t>AB</a:t>
            </a:r>
            <a:r>
              <a:rPr lang="en-SG" sz="2400" b="1" baseline="-25000" dirty="0" err="1" smtClean="0">
                <a:latin typeface="Arial Narrow" pitchFamily="34" charset="0"/>
              </a:rPr>
              <a:t>2</a:t>
            </a:r>
            <a:endParaRPr lang="en-SG" sz="2400" b="1" dirty="0" smtClean="0"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marL="630238" indent="-268288" eaLnBrk="1" hangingPunct="1">
              <a:spcBef>
                <a:spcPts val="600"/>
              </a:spcBef>
              <a:spcAft>
                <a:spcPts val="600"/>
              </a:spcAft>
              <a:buClr>
                <a:srgbClr val="FFC000"/>
              </a:buClr>
              <a:buFont typeface="Wingdings" pitchFamily="2" charset="2"/>
              <a:buChar char="§"/>
              <a:defRPr/>
            </a:pPr>
            <a:endParaRPr lang="en-SG" sz="2400" b="1" dirty="0" smtClean="0">
              <a:latin typeface="Arial Narrow" pitchFamily="34" charset="0"/>
            </a:endParaRPr>
          </a:p>
          <a:p>
            <a:pPr eaLnBrk="1" hangingPunct="1">
              <a:spcBef>
                <a:spcPts val="600"/>
              </a:spcBef>
              <a:spcAft>
                <a:spcPts val="600"/>
              </a:spcAft>
              <a:buClr>
                <a:srgbClr val="00B050"/>
              </a:buClr>
              <a:buFontTx/>
              <a:buBlip>
                <a:blip r:embed="rId3"/>
              </a:buBlip>
              <a:defRPr/>
            </a:pPr>
            <a:r>
              <a:rPr lang="en-SG" sz="2400" b="1" dirty="0" smtClean="0">
                <a:latin typeface="Arial Narrow" pitchFamily="34" charset="0"/>
              </a:rPr>
              <a:t>Example:</a:t>
            </a:r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274638" y="4602163"/>
            <a:ext cx="5683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AB</a:t>
            </a:r>
            <a:r>
              <a:rPr lang="en-US" sz="2000" b="1" baseline="-25000">
                <a:latin typeface="Arial Narrow" pitchFamily="34" charset="0"/>
              </a:rPr>
              <a:t>2</a:t>
            </a:r>
            <a:endParaRPr lang="en-US" sz="2000" b="1">
              <a:latin typeface="Arial Narrow" pitchFamily="34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917700" y="4602163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2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3984625" y="4602163"/>
            <a:ext cx="301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latin typeface="Arial Narrow" pitchFamily="34" charset="0"/>
              </a:rPr>
              <a:t>0</a:t>
            </a:r>
          </a:p>
        </p:txBody>
      </p:sp>
      <p:grpSp>
        <p:nvGrpSpPr>
          <p:cNvPr id="7" name="Group 24"/>
          <p:cNvGrpSpPr>
            <a:grpSpLocks/>
          </p:cNvGrpSpPr>
          <p:nvPr/>
        </p:nvGrpSpPr>
        <p:grpSpPr bwMode="auto">
          <a:xfrm>
            <a:off x="215900" y="3714750"/>
            <a:ext cx="8570913" cy="768350"/>
            <a:chOff x="136" y="1697"/>
            <a:chExt cx="5399" cy="484"/>
          </a:xfrm>
        </p:grpSpPr>
        <p:grpSp>
          <p:nvGrpSpPr>
            <p:cNvPr id="1065" name="Group 19"/>
            <p:cNvGrpSpPr>
              <a:grpSpLocks/>
            </p:cNvGrpSpPr>
            <p:nvPr/>
          </p:nvGrpSpPr>
          <p:grpSpPr bwMode="auto">
            <a:xfrm>
              <a:off x="136" y="1731"/>
              <a:ext cx="498" cy="429"/>
              <a:chOff x="136" y="1731"/>
              <a:chExt cx="498" cy="429"/>
            </a:xfrm>
          </p:grpSpPr>
          <p:sp>
            <p:nvSpPr>
              <p:cNvPr id="21" name="Text Box 4"/>
              <p:cNvSpPr txBox="1">
                <a:spLocks noChangeArrowheads="1"/>
              </p:cNvSpPr>
              <p:nvPr/>
            </p:nvSpPr>
            <p:spPr bwMode="auto">
              <a:xfrm>
                <a:off x="136" y="1731"/>
                <a:ext cx="470" cy="2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Class</a:t>
                </a:r>
              </a:p>
            </p:txBody>
          </p:sp>
          <p:sp>
            <p:nvSpPr>
              <p:cNvPr id="22" name="Line 14"/>
              <p:cNvSpPr>
                <a:spLocks noChangeShapeType="1"/>
              </p:cNvSpPr>
              <p:nvPr/>
            </p:nvSpPr>
            <p:spPr bwMode="auto">
              <a:xfrm>
                <a:off x="154" y="2160"/>
                <a:ext cx="48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66" name="Group 20"/>
            <p:cNvGrpSpPr>
              <a:grpSpLocks/>
            </p:cNvGrpSpPr>
            <p:nvPr/>
          </p:nvGrpSpPr>
          <p:grpSpPr bwMode="auto">
            <a:xfrm>
              <a:off x="540" y="1697"/>
              <a:ext cx="1666" cy="463"/>
              <a:chOff x="637" y="1697"/>
              <a:chExt cx="1666" cy="463"/>
            </a:xfrm>
          </p:grpSpPr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637" y="1697"/>
                <a:ext cx="1666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of atoms bonded to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central atom </a:t>
                </a:r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984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67" name="Group 21"/>
            <p:cNvGrpSpPr>
              <a:grpSpLocks/>
            </p:cNvGrpSpPr>
            <p:nvPr/>
          </p:nvGrpSpPr>
          <p:grpSpPr bwMode="auto">
            <a:xfrm>
              <a:off x="2025" y="1697"/>
              <a:ext cx="1434" cy="463"/>
              <a:chOff x="2055" y="1697"/>
              <a:chExt cx="1434" cy="463"/>
            </a:xfrm>
          </p:grpSpPr>
          <p:sp>
            <p:nvSpPr>
              <p:cNvPr id="17" name="Text Box 6"/>
              <p:cNvSpPr txBox="1">
                <a:spLocks noChangeArrowheads="1"/>
              </p:cNvSpPr>
              <p:nvPr/>
            </p:nvSpPr>
            <p:spPr bwMode="auto">
              <a:xfrm>
                <a:off x="2055" y="1697"/>
                <a:ext cx="1434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# lone pairs on central atom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>
                <a:off x="2241" y="2160"/>
                <a:ext cx="86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68" name="Group 22"/>
            <p:cNvGrpSpPr>
              <a:grpSpLocks/>
            </p:cNvGrpSpPr>
            <p:nvPr/>
          </p:nvGrpSpPr>
          <p:grpSpPr bwMode="auto">
            <a:xfrm>
              <a:off x="3238" y="1739"/>
              <a:ext cx="1461" cy="442"/>
              <a:chOff x="3132" y="1739"/>
              <a:chExt cx="1461" cy="442"/>
            </a:xfrm>
          </p:grpSpPr>
          <p:sp>
            <p:nvSpPr>
              <p:cNvPr id="15" name="Text Box 7"/>
              <p:cNvSpPr txBox="1">
                <a:spLocks noChangeArrowheads="1"/>
              </p:cNvSpPr>
              <p:nvPr/>
            </p:nvSpPr>
            <p:spPr bwMode="auto">
              <a:xfrm>
                <a:off x="3132" y="1739"/>
                <a:ext cx="1461" cy="4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Arrangement of</a:t>
                </a:r>
                <a:r>
                  <a:rPr lang="en-US" sz="2000" b="1" u="sng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 </a:t>
                </a: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electron pairs</a:t>
                </a:r>
              </a:p>
            </p:txBody>
          </p:sp>
          <p:sp>
            <p:nvSpPr>
              <p:cNvPr id="16" name="Line 17"/>
              <p:cNvSpPr>
                <a:spLocks noChangeShapeType="1"/>
              </p:cNvSpPr>
              <p:nvPr/>
            </p:nvSpPr>
            <p:spPr bwMode="auto">
              <a:xfrm>
                <a:off x="3406" y="2160"/>
                <a:ext cx="91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  <p:grpSp>
          <p:nvGrpSpPr>
            <p:cNvPr id="1069" name="Group 23"/>
            <p:cNvGrpSpPr>
              <a:grpSpLocks/>
            </p:cNvGrpSpPr>
            <p:nvPr/>
          </p:nvGrpSpPr>
          <p:grpSpPr bwMode="auto">
            <a:xfrm>
              <a:off x="4766" y="1731"/>
              <a:ext cx="769" cy="446"/>
              <a:chOff x="4766" y="1731"/>
              <a:chExt cx="769" cy="446"/>
            </a:xfrm>
          </p:grpSpPr>
          <p:sp>
            <p:nvSpPr>
              <p:cNvPr id="13" name="Text Box 8"/>
              <p:cNvSpPr txBox="1">
                <a:spLocks noChangeArrowheads="1"/>
              </p:cNvSpPr>
              <p:nvPr/>
            </p:nvSpPr>
            <p:spPr bwMode="auto">
              <a:xfrm>
                <a:off x="4766" y="1731"/>
                <a:ext cx="735" cy="4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Molecular</a:t>
                </a:r>
              </a:p>
              <a:p>
                <a:pPr algn="ctr" eaLnBrk="0" hangingPunct="0">
                  <a:defRPr/>
                </a:pPr>
                <a:r>
                  <a:rPr lang="en-US" sz="2000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Geometry</a:t>
                </a:r>
              </a:p>
            </p:txBody>
          </p:sp>
          <p:sp>
            <p:nvSpPr>
              <p:cNvPr id="14" name="Line 18"/>
              <p:cNvSpPr>
                <a:spLocks noChangeShapeType="1"/>
              </p:cNvSpPr>
              <p:nvPr/>
            </p:nvSpPr>
            <p:spPr bwMode="auto">
              <a:xfrm>
                <a:off x="4815" y="2160"/>
                <a:ext cx="72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 sz="2000" b="1">
                  <a:ln>
                    <a:solidFill>
                      <a:schemeClr val="tx1"/>
                    </a:solidFill>
                  </a:ln>
                  <a:solidFill>
                    <a:srgbClr val="FF0066"/>
                  </a:solidFill>
                  <a:latin typeface="Arial Narrow" pitchFamily="34" charset="0"/>
                </a:endParaRPr>
              </a:p>
            </p:txBody>
          </p:sp>
        </p:grpSp>
      </p:grp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4970463" y="4500563"/>
          <a:ext cx="4030662" cy="865187"/>
        </p:xfrm>
        <a:graphic>
          <a:graphicData uri="http://schemas.openxmlformats.org/presentationml/2006/ole">
            <p:oleObj spid="_x0000_s1026" name="CS ChemDraw Drawing" r:id="rId4" imgW="2003760" imgH="482400" progId="">
              <p:embed/>
            </p:oleObj>
          </a:graphicData>
        </a:graphic>
      </p:graphicFrame>
      <p:grpSp>
        <p:nvGrpSpPr>
          <p:cNvPr id="23" name="Group 38"/>
          <p:cNvGrpSpPr>
            <a:grpSpLocks/>
          </p:cNvGrpSpPr>
          <p:nvPr/>
        </p:nvGrpSpPr>
        <p:grpSpPr bwMode="auto">
          <a:xfrm>
            <a:off x="1830388" y="5500688"/>
            <a:ext cx="3417887" cy="1127125"/>
            <a:chOff x="2944814" y="5257812"/>
            <a:chExt cx="3417891" cy="1127132"/>
          </a:xfrm>
        </p:grpSpPr>
        <p:grpSp>
          <p:nvGrpSpPr>
            <p:cNvPr id="1035" name="Group 40"/>
            <p:cNvGrpSpPr>
              <a:grpSpLocks/>
            </p:cNvGrpSpPr>
            <p:nvPr/>
          </p:nvGrpSpPr>
          <p:grpSpPr bwMode="auto">
            <a:xfrm>
              <a:off x="3467100" y="5257812"/>
              <a:ext cx="2200275" cy="473076"/>
              <a:chOff x="2184" y="3312"/>
              <a:chExt cx="1386" cy="298"/>
            </a:xfrm>
          </p:grpSpPr>
          <p:grpSp>
            <p:nvGrpSpPr>
              <p:cNvPr id="1040" name="Group 4"/>
              <p:cNvGrpSpPr>
                <a:grpSpLocks/>
              </p:cNvGrpSpPr>
              <p:nvPr/>
            </p:nvGrpSpPr>
            <p:grpSpPr bwMode="auto">
              <a:xfrm>
                <a:off x="2184" y="3312"/>
                <a:ext cx="298" cy="297"/>
                <a:chOff x="3212" y="2582"/>
                <a:chExt cx="298" cy="297"/>
              </a:xfrm>
            </p:grpSpPr>
            <p:sp>
              <p:nvSpPr>
                <p:cNvPr id="1055" name="Text Box 5"/>
                <p:cNvSpPr txBox="1">
                  <a:spLocks noChangeArrowheads="1"/>
                </p:cNvSpPr>
                <p:nvPr/>
              </p:nvSpPr>
              <p:spPr bwMode="auto">
                <a:xfrm>
                  <a:off x="3212" y="2591"/>
                  <a:ext cx="29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/>
                    <a:t>Cl</a:t>
                  </a:r>
                </a:p>
              </p:txBody>
            </p:sp>
            <p:grpSp>
              <p:nvGrpSpPr>
                <p:cNvPr id="1056" name="Group 6"/>
                <p:cNvGrpSpPr>
                  <a:grpSpLocks/>
                </p:cNvGrpSpPr>
                <p:nvPr/>
              </p:nvGrpSpPr>
              <p:grpSpPr bwMode="auto">
                <a:xfrm>
                  <a:off x="3216" y="2662"/>
                  <a:ext cx="48" cy="144"/>
                  <a:chOff x="1440" y="2400"/>
                  <a:chExt cx="48" cy="144"/>
                </a:xfrm>
              </p:grpSpPr>
              <p:sp>
                <p:nvSpPr>
                  <p:cNvPr id="1063" name="Oval 7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64" name="Oval 8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  <p:grpSp>
              <p:nvGrpSpPr>
                <p:cNvPr id="1057" name="Group 9"/>
                <p:cNvGrpSpPr>
                  <a:grpSpLocks/>
                </p:cNvGrpSpPr>
                <p:nvPr/>
              </p:nvGrpSpPr>
              <p:grpSpPr bwMode="auto">
                <a:xfrm rot="5400000">
                  <a:off x="3328" y="2534"/>
                  <a:ext cx="48" cy="144"/>
                  <a:chOff x="1440" y="2400"/>
                  <a:chExt cx="48" cy="144"/>
                </a:xfrm>
              </p:grpSpPr>
              <p:sp>
                <p:nvSpPr>
                  <p:cNvPr id="1061" name="Oval 10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62" name="Oval 11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  <p:grpSp>
              <p:nvGrpSpPr>
                <p:cNvPr id="1058" name="Group 12"/>
                <p:cNvGrpSpPr>
                  <a:grpSpLocks/>
                </p:cNvGrpSpPr>
                <p:nvPr/>
              </p:nvGrpSpPr>
              <p:grpSpPr bwMode="auto">
                <a:xfrm rot="5400000">
                  <a:off x="3328" y="2782"/>
                  <a:ext cx="48" cy="144"/>
                  <a:chOff x="1440" y="2400"/>
                  <a:chExt cx="48" cy="144"/>
                </a:xfrm>
              </p:grpSpPr>
              <p:sp>
                <p:nvSpPr>
                  <p:cNvPr id="1059" name="Oval 13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60" name="Oval 14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</p:grpSp>
          <p:grpSp>
            <p:nvGrpSpPr>
              <p:cNvPr id="1041" name="Group 39"/>
              <p:cNvGrpSpPr>
                <a:grpSpLocks/>
              </p:cNvGrpSpPr>
              <p:nvPr/>
            </p:nvGrpSpPr>
            <p:grpSpPr bwMode="auto">
              <a:xfrm>
                <a:off x="3272" y="3313"/>
                <a:ext cx="298" cy="297"/>
                <a:chOff x="3272" y="3313"/>
                <a:chExt cx="298" cy="297"/>
              </a:xfrm>
            </p:grpSpPr>
            <p:sp>
              <p:nvSpPr>
                <p:cNvPr id="1045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272" y="3322"/>
                  <a:ext cx="298" cy="28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pPr algn="ctr" eaLnBrk="0" hangingPunct="0"/>
                  <a:r>
                    <a:rPr lang="en-US"/>
                    <a:t>Cl</a:t>
                  </a:r>
                </a:p>
              </p:txBody>
            </p:sp>
            <p:grpSp>
              <p:nvGrpSpPr>
                <p:cNvPr id="1046" name="Group 17"/>
                <p:cNvGrpSpPr>
                  <a:grpSpLocks/>
                </p:cNvGrpSpPr>
                <p:nvPr/>
              </p:nvGrpSpPr>
              <p:grpSpPr bwMode="auto">
                <a:xfrm>
                  <a:off x="3508" y="3393"/>
                  <a:ext cx="48" cy="144"/>
                  <a:chOff x="1440" y="2400"/>
                  <a:chExt cx="48" cy="144"/>
                </a:xfrm>
              </p:grpSpPr>
              <p:sp>
                <p:nvSpPr>
                  <p:cNvPr id="1053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54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  <p:grpSp>
              <p:nvGrpSpPr>
                <p:cNvPr id="1047" name="Group 20"/>
                <p:cNvGrpSpPr>
                  <a:grpSpLocks/>
                </p:cNvGrpSpPr>
                <p:nvPr/>
              </p:nvGrpSpPr>
              <p:grpSpPr bwMode="auto">
                <a:xfrm rot="5400000">
                  <a:off x="3388" y="3265"/>
                  <a:ext cx="48" cy="144"/>
                  <a:chOff x="1440" y="2400"/>
                  <a:chExt cx="48" cy="144"/>
                </a:xfrm>
              </p:grpSpPr>
              <p:sp>
                <p:nvSpPr>
                  <p:cNvPr id="1051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52" name="Oval 22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  <p:grpSp>
              <p:nvGrpSpPr>
                <p:cNvPr id="1048" name="Group 23"/>
                <p:cNvGrpSpPr>
                  <a:grpSpLocks/>
                </p:cNvGrpSpPr>
                <p:nvPr/>
              </p:nvGrpSpPr>
              <p:grpSpPr bwMode="auto">
                <a:xfrm rot="5400000">
                  <a:off x="3388" y="3513"/>
                  <a:ext cx="48" cy="144"/>
                  <a:chOff x="1440" y="2400"/>
                  <a:chExt cx="48" cy="144"/>
                </a:xfrm>
              </p:grpSpPr>
              <p:sp>
                <p:nvSpPr>
                  <p:cNvPr id="1049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00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  <p:sp>
                <p:nvSpPr>
                  <p:cNvPr id="1050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1440" y="2496"/>
                    <a:ext cx="48" cy="48"/>
                  </a:xfrm>
                  <a:prstGeom prst="ellipse">
                    <a:avLst/>
                  </a:prstGeom>
                  <a:solidFill>
                    <a:schemeClr val="tx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eaLnBrk="0" hangingPunct="0"/>
                    <a:endParaRPr lang="en-GB"/>
                  </a:p>
                </p:txBody>
              </p:sp>
            </p:grpSp>
          </p:grpSp>
          <p:sp>
            <p:nvSpPr>
              <p:cNvPr id="1042" name="Line 26"/>
              <p:cNvSpPr>
                <a:spLocks noChangeShapeType="1"/>
              </p:cNvSpPr>
              <p:nvPr/>
            </p:nvSpPr>
            <p:spPr bwMode="auto">
              <a:xfrm>
                <a:off x="2448" y="3461"/>
                <a:ext cx="288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3" name="Line 27"/>
              <p:cNvSpPr>
                <a:spLocks noChangeShapeType="1"/>
              </p:cNvSpPr>
              <p:nvPr/>
            </p:nvSpPr>
            <p:spPr bwMode="auto">
              <a:xfrm>
                <a:off x="3019" y="3464"/>
                <a:ext cx="288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Text Box 28"/>
              <p:cNvSpPr txBox="1">
                <a:spLocks noChangeArrowheads="1"/>
              </p:cNvSpPr>
              <p:nvPr/>
            </p:nvSpPr>
            <p:spPr bwMode="auto">
              <a:xfrm>
                <a:off x="2702" y="3320"/>
                <a:ext cx="351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/>
                  <a:t>Be</a:t>
                </a:r>
              </a:p>
            </p:txBody>
          </p:sp>
        </p:grpSp>
        <p:grpSp>
          <p:nvGrpSpPr>
            <p:cNvPr id="1036" name="Group 41"/>
            <p:cNvGrpSpPr>
              <a:grpSpLocks/>
            </p:cNvGrpSpPr>
            <p:nvPr/>
          </p:nvGrpSpPr>
          <p:grpSpPr bwMode="auto">
            <a:xfrm>
              <a:off x="2944814" y="5751530"/>
              <a:ext cx="3417891" cy="633414"/>
              <a:chOff x="1851" y="3648"/>
              <a:chExt cx="2153" cy="399"/>
            </a:xfrm>
          </p:grpSpPr>
          <p:sp>
            <p:nvSpPr>
              <p:cNvPr id="1037" name="Freeform 31"/>
              <p:cNvSpPr>
                <a:spLocks/>
              </p:cNvSpPr>
              <p:nvPr/>
            </p:nvSpPr>
            <p:spPr bwMode="auto">
              <a:xfrm>
                <a:off x="2304" y="3648"/>
                <a:ext cx="260" cy="184"/>
              </a:xfrm>
              <a:custGeom>
                <a:avLst/>
                <a:gdLst>
                  <a:gd name="T0" fmla="*/ 260 w 240"/>
                  <a:gd name="T1" fmla="*/ 180 h 344"/>
                  <a:gd name="T2" fmla="*/ 104 w 240"/>
                  <a:gd name="T3" fmla="*/ 154 h 344"/>
                  <a:gd name="T4" fmla="*/ 0 w 240"/>
                  <a:gd name="T5" fmla="*/ 0 h 3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344"/>
                  <a:gd name="T11" fmla="*/ 240 w 240"/>
                  <a:gd name="T12" fmla="*/ 344 h 3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344">
                    <a:moveTo>
                      <a:pt x="240" y="336"/>
                    </a:moveTo>
                    <a:cubicBezTo>
                      <a:pt x="188" y="340"/>
                      <a:pt x="136" y="344"/>
                      <a:pt x="96" y="288"/>
                    </a:cubicBezTo>
                    <a:cubicBezTo>
                      <a:pt x="56" y="232"/>
                      <a:pt x="16" y="48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C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1038" name="Freeform 32"/>
              <p:cNvSpPr>
                <a:spLocks/>
              </p:cNvSpPr>
              <p:nvPr/>
            </p:nvSpPr>
            <p:spPr bwMode="auto">
              <a:xfrm flipH="1">
                <a:off x="3194" y="3648"/>
                <a:ext cx="238" cy="184"/>
              </a:xfrm>
              <a:custGeom>
                <a:avLst/>
                <a:gdLst>
                  <a:gd name="T0" fmla="*/ 238 w 240"/>
                  <a:gd name="T1" fmla="*/ 180 h 344"/>
                  <a:gd name="T2" fmla="*/ 95 w 240"/>
                  <a:gd name="T3" fmla="*/ 154 h 344"/>
                  <a:gd name="T4" fmla="*/ 0 w 240"/>
                  <a:gd name="T5" fmla="*/ 0 h 344"/>
                  <a:gd name="T6" fmla="*/ 0 60000 65536"/>
                  <a:gd name="T7" fmla="*/ 0 60000 65536"/>
                  <a:gd name="T8" fmla="*/ 0 60000 65536"/>
                  <a:gd name="T9" fmla="*/ 0 w 240"/>
                  <a:gd name="T10" fmla="*/ 0 h 344"/>
                  <a:gd name="T11" fmla="*/ 240 w 240"/>
                  <a:gd name="T12" fmla="*/ 344 h 3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40" h="344">
                    <a:moveTo>
                      <a:pt x="240" y="336"/>
                    </a:moveTo>
                    <a:cubicBezTo>
                      <a:pt x="188" y="340"/>
                      <a:pt x="136" y="344"/>
                      <a:pt x="96" y="288"/>
                    </a:cubicBezTo>
                    <a:cubicBezTo>
                      <a:pt x="56" y="232"/>
                      <a:pt x="16" y="48"/>
                      <a:pt x="0" y="0"/>
                    </a:cubicBezTo>
                  </a:path>
                </a:pathLst>
              </a:custGeom>
              <a:noFill/>
              <a:ln w="28575">
                <a:solidFill>
                  <a:srgbClr val="FFC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solidFill>
                    <a:srgbClr val="FFC000"/>
                  </a:solidFill>
                </a:endParaRPr>
              </a:p>
            </p:txBody>
          </p:sp>
          <p:sp>
            <p:nvSpPr>
              <p:cNvPr id="44" name="Text Box 33"/>
              <p:cNvSpPr txBox="1">
                <a:spLocks noChangeArrowheads="1"/>
              </p:cNvSpPr>
              <p:nvPr/>
            </p:nvSpPr>
            <p:spPr bwMode="auto">
              <a:xfrm>
                <a:off x="1851" y="3814"/>
                <a:ext cx="2153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>
                  <a:defRPr/>
                </a:pPr>
                <a:r>
                  <a:rPr lang="en-US" b="1" dirty="0">
                    <a:ln>
                      <a:solidFill>
                        <a:schemeClr val="tx1"/>
                      </a:solidFill>
                    </a:ln>
                    <a:solidFill>
                      <a:srgbClr val="FF0066"/>
                    </a:solidFill>
                    <a:latin typeface="Arial Narrow" pitchFamily="34" charset="0"/>
                  </a:rPr>
                  <a:t>2 atoms bonded to central atom       </a:t>
                </a:r>
              </a:p>
            </p:txBody>
          </p:sp>
        </p:grpSp>
      </p:grpSp>
      <p:pic>
        <p:nvPicPr>
          <p:cNvPr id="70" name="Picture 69" descr="g.tif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73700" y="5715000"/>
            <a:ext cx="3313113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utoUpdateAnimBg="0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1770</Words>
  <Application>Microsoft Office PowerPoint</Application>
  <PresentationFormat>On-screen Show (4:3)</PresentationFormat>
  <Paragraphs>644</Paragraphs>
  <Slides>53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Diseño predeterminado</vt:lpstr>
      <vt:lpstr>CS ChemDraw Drawing</vt:lpstr>
      <vt:lpstr>Chapter 10 Chemical Bonding II: Molecular Geometry and Hybridization of Atomic Orbitals</vt:lpstr>
      <vt:lpstr>GEOMETRIES OF MOLECULES</vt:lpstr>
      <vt:lpstr>Examples</vt:lpstr>
      <vt:lpstr>Examples</vt:lpstr>
      <vt:lpstr>Example</vt:lpstr>
      <vt:lpstr>VSEPR THEORY</vt:lpstr>
      <vt:lpstr>VSEPR THEORY</vt:lpstr>
      <vt:lpstr>VSEPR model</vt:lpstr>
      <vt:lpstr>VSEPR model</vt:lpstr>
      <vt:lpstr>VSEPR model</vt:lpstr>
      <vt:lpstr>VSEPR model</vt:lpstr>
      <vt:lpstr>VSEPR model</vt:lpstr>
      <vt:lpstr>VSEPR model</vt:lpstr>
      <vt:lpstr>Slide 14</vt:lpstr>
      <vt:lpstr>VSEPR model</vt:lpstr>
      <vt:lpstr>VSEPR model</vt:lpstr>
      <vt:lpstr>VSEPR model</vt:lpstr>
      <vt:lpstr>VSEPR model</vt:lpstr>
      <vt:lpstr>VSEPR model</vt:lpstr>
      <vt:lpstr>VSEPR model</vt:lpstr>
      <vt:lpstr>VSEPR model</vt:lpstr>
      <vt:lpstr>VSEPR model</vt:lpstr>
      <vt:lpstr>Slide 23</vt:lpstr>
      <vt:lpstr>Predicting Molecular Geometry</vt:lpstr>
      <vt:lpstr>Dipole Moments and Polar Molecules</vt:lpstr>
      <vt:lpstr>Behavior of Polar Molecules</vt:lpstr>
      <vt:lpstr>Bond moments and resultant dipole moments</vt:lpstr>
      <vt:lpstr>Bond moments and resultant dipole moments</vt:lpstr>
      <vt:lpstr>Bond moments and resultant dipole moments</vt:lpstr>
      <vt:lpstr>Bond moments and resultant dipole moments</vt:lpstr>
      <vt:lpstr>Slide 31</vt:lpstr>
      <vt:lpstr>Lewis theory &amp; Valence bond theory </vt:lpstr>
      <vt:lpstr>Potential Energy vs. Distance of Separation</vt:lpstr>
      <vt:lpstr>Slide 34</vt:lpstr>
      <vt:lpstr>Slide 35</vt:lpstr>
      <vt:lpstr>Hybridization</vt:lpstr>
      <vt:lpstr>Formation of sp3 Hybrid Orbitals</vt:lpstr>
      <vt:lpstr>sp3-Hybridized N Atom in NH3</vt:lpstr>
      <vt:lpstr>Formation of Covalent Bonds in CH4</vt:lpstr>
      <vt:lpstr>Formation of sp Hybrid Orbitals</vt:lpstr>
      <vt:lpstr>Formation of sp2 Hybrid Orbitals</vt:lpstr>
      <vt:lpstr>Prediction of Hybridization</vt:lpstr>
      <vt:lpstr>Slide 43</vt:lpstr>
      <vt:lpstr>Hybridization in Molecules Containing  Double and Triple Bonds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</vt:vector>
  </TitlesOfParts>
  <Company>Toshiba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NSU-PC</cp:lastModifiedBy>
  <cp:revision>136</cp:revision>
  <dcterms:created xsi:type="dcterms:W3CDTF">2010-01-12T17:19:57Z</dcterms:created>
  <dcterms:modified xsi:type="dcterms:W3CDTF">2017-10-31T05:21:58Z</dcterms:modified>
</cp:coreProperties>
</file>